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72317C-D029-810E-DBF3-3BD88B9E805E}" v="14" dt="2020-08-13T06:03:00.1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t Ye Aung" userId="S::chityeaung@tumeiktila.edu.mm::671b3f3c-99c9-4216-b9c1-71f687cb8f3a" providerId="AD" clId="Web-{F272317C-D029-810E-DBF3-3BD88B9E805E}"/>
    <pc:docChg chg="modSld">
      <pc:chgData name="Chit Ye Aung" userId="S::chityeaung@tumeiktila.edu.mm::671b3f3c-99c9-4216-b9c1-71f687cb8f3a" providerId="AD" clId="Web-{F272317C-D029-810E-DBF3-3BD88B9E805E}" dt="2020-08-13T06:02:55.773" v="7" actId="20577"/>
      <pc:docMkLst>
        <pc:docMk/>
      </pc:docMkLst>
      <pc:sldChg chg="modSp">
        <pc:chgData name="Chit Ye Aung" userId="S::chityeaung@tumeiktila.edu.mm::671b3f3c-99c9-4216-b9c1-71f687cb8f3a" providerId="AD" clId="Web-{F272317C-D029-810E-DBF3-3BD88B9E805E}" dt="2020-08-13T06:02:55.773" v="7" actId="20577"/>
        <pc:sldMkLst>
          <pc:docMk/>
          <pc:sldMk cId="0" sldId="258"/>
        </pc:sldMkLst>
        <pc:spChg chg="mod">
          <ac:chgData name="Chit Ye Aung" userId="S::chityeaung@tumeiktila.edu.mm::671b3f3c-99c9-4216-b9c1-71f687cb8f3a" providerId="AD" clId="Web-{F272317C-D029-810E-DBF3-3BD88B9E805E}" dt="2020-08-13T06:02:55.773" v="7" actId="20577"/>
          <ac:spMkLst>
            <pc:docMk/>
            <pc:sldMk cId="0" sldId="258"/>
            <ac:spMk id="49"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504000" y="1326600"/>
            <a:ext cx="9072000" cy="156852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504000" y="1326600"/>
            <a:ext cx="2921040" cy="156852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571560" y="1326600"/>
            <a:ext cx="2921040" cy="156852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639120" y="1326600"/>
            <a:ext cx="2921040" cy="156852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504000" y="3044520"/>
            <a:ext cx="2921040" cy="156852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571560" y="3044520"/>
            <a:ext cx="2921040" cy="156852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639120" y="3044520"/>
            <a:ext cx="292104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504000" y="1326600"/>
            <a:ext cx="9072000" cy="32886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504000" y="1326600"/>
            <a:ext cx="907200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226080"/>
            <a:ext cx="9071280" cy="43866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5152680" y="1326600"/>
            <a:ext cx="4426920" cy="328860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50400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504000" y="1326600"/>
            <a:ext cx="4426920" cy="328860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5152680" y="3044520"/>
            <a:ext cx="442692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504000" y="1326600"/>
            <a:ext cx="4426920" cy="156852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5152680" y="1326600"/>
            <a:ext cx="4426920" cy="156852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504000" y="3044520"/>
            <a:ext cx="9072000" cy="15685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226080"/>
            <a:ext cx="9071280" cy="946080"/>
          </a:xfrm>
          <a:prstGeom prst="rect">
            <a:avLst/>
          </a:prstGeom>
        </p:spPr>
        <p:txBody>
          <a:bodyPr lIns="0" tIns="0" rIns="0" bIns="0" anchor="ctr">
            <a:noAutofit/>
          </a:bodyPr>
          <a:lstStyle/>
          <a:p>
            <a:pPr algn="ctr"/>
            <a:r>
              <a:rPr lang="en-US" sz="1800" b="0" strike="noStrike" spc="-1">
                <a:latin typeface="Arial"/>
              </a:rPr>
              <a:t>Click to edit the title text format</a:t>
            </a:r>
          </a:p>
        </p:txBody>
      </p:sp>
      <p:sp>
        <p:nvSpPr>
          <p:cNvPr id="3" name="PlaceHolder 2"/>
          <p:cNvSpPr>
            <a:spLocks noGrp="1"/>
          </p:cNvSpPr>
          <p:nvPr>
            <p:ph type="body"/>
          </p:nvPr>
        </p:nvSpPr>
        <p:spPr>
          <a:xfrm>
            <a:off x="504000" y="1326600"/>
            <a:ext cx="9072000" cy="32886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39" name="CustomShape 2"/>
          <p:cNvSpPr/>
          <p:nvPr/>
        </p:nvSpPr>
        <p:spPr>
          <a:xfrm>
            <a:off x="199440" y="379440"/>
            <a:ext cx="9880200" cy="93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spcAft>
                <a:spcPts val="431"/>
              </a:spcAft>
            </a:pPr>
            <a:r>
              <a:rPr lang="en-US" sz="2800" b="1" strike="noStrike" spc="-1">
                <a:solidFill>
                  <a:srgbClr val="FAFAFA"/>
                </a:solidFill>
                <a:latin typeface="Times New Roman"/>
              </a:rPr>
              <a:t>Technological University Meiktila</a:t>
            </a:r>
            <a:endParaRPr lang="en-US" sz="2800" b="0" strike="noStrike" spc="-1">
              <a:latin typeface="Arial"/>
            </a:endParaRPr>
          </a:p>
          <a:p>
            <a:pPr algn="ctr">
              <a:lnSpc>
                <a:spcPct val="100000"/>
              </a:lnSpc>
              <a:spcAft>
                <a:spcPts val="1295"/>
              </a:spcAft>
            </a:pPr>
            <a:r>
              <a:rPr lang="en-US" sz="2800" b="1" strike="noStrike" spc="-1">
                <a:solidFill>
                  <a:srgbClr val="FAFAFA"/>
                </a:solidFill>
                <a:latin typeface="Times New Roman"/>
              </a:rPr>
              <a:t>Department of Information Technology</a:t>
            </a:r>
            <a:endParaRPr lang="en-US" sz="2800" b="0" strike="noStrike" spc="-1">
              <a:latin typeface="Arial"/>
            </a:endParaRPr>
          </a:p>
        </p:txBody>
      </p:sp>
      <p:sp>
        <p:nvSpPr>
          <p:cNvPr id="40" name="CustomShape 3"/>
          <p:cNvSpPr/>
          <p:nvPr/>
        </p:nvSpPr>
        <p:spPr>
          <a:xfrm>
            <a:off x="6675120" y="4461120"/>
            <a:ext cx="3200040" cy="109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spcAft>
                <a:spcPts val="865"/>
              </a:spcAft>
            </a:pPr>
            <a:r>
              <a:rPr lang="en-US" sz="2000" b="0" i="1" strike="noStrike" spc="-1">
                <a:solidFill>
                  <a:srgbClr val="FAFAFA"/>
                </a:solidFill>
                <a:latin typeface="Times New Roman"/>
              </a:rPr>
              <a:t>Internship Supervised By</a:t>
            </a:r>
            <a:endParaRPr lang="en-US" sz="2000" b="0" strike="noStrike" spc="-1">
              <a:latin typeface="Arial"/>
            </a:endParaRPr>
          </a:p>
          <a:p>
            <a:pPr algn="ctr">
              <a:lnSpc>
                <a:spcPct val="100000"/>
              </a:lnSpc>
            </a:pPr>
            <a:r>
              <a:rPr lang="en-US" sz="2200" b="1" strike="noStrike" spc="-1">
                <a:solidFill>
                  <a:srgbClr val="FAFAFA"/>
                </a:solidFill>
                <a:latin typeface="Times New Roman"/>
              </a:rPr>
              <a:t>Ko Zaw Htet Naing</a:t>
            </a:r>
            <a:endParaRPr lang="en-US" sz="2200" b="0" strike="noStrike" spc="-1">
              <a:latin typeface="Arial"/>
            </a:endParaRPr>
          </a:p>
          <a:p>
            <a:pPr algn="ctr">
              <a:lnSpc>
                <a:spcPct val="100000"/>
              </a:lnSpc>
              <a:spcBef>
                <a:spcPts val="575"/>
              </a:spcBef>
            </a:pPr>
            <a:r>
              <a:rPr lang="en-US" sz="1600" b="0" strike="noStrike" spc="-1">
                <a:solidFill>
                  <a:srgbClr val="FAFAFA"/>
                </a:solidFill>
                <a:latin typeface="Times New Roman"/>
              </a:rPr>
              <a:t>(Senior Mobile Developer)</a:t>
            </a:r>
            <a:endParaRPr lang="en-US" sz="1600" b="0" strike="noStrike" spc="-1">
              <a:latin typeface="Arial"/>
            </a:endParaRPr>
          </a:p>
        </p:txBody>
      </p:sp>
      <p:sp>
        <p:nvSpPr>
          <p:cNvPr id="41" name="CustomShape 4"/>
          <p:cNvSpPr/>
          <p:nvPr/>
        </p:nvSpPr>
        <p:spPr>
          <a:xfrm>
            <a:off x="3733200" y="2537640"/>
            <a:ext cx="2897640" cy="75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b="1" strike="noStrike" spc="-1">
                <a:solidFill>
                  <a:srgbClr val="FAFAFA"/>
                </a:solidFill>
                <a:latin typeface="Times New Roman"/>
              </a:rPr>
              <a:t>Internship Seminar</a:t>
            </a:r>
            <a:endParaRPr lang="en-US" sz="2800" b="0" strike="noStrike" spc="-1">
              <a:latin typeface="Arial"/>
            </a:endParaRPr>
          </a:p>
          <a:p>
            <a:pPr algn="ctr">
              <a:lnSpc>
                <a:spcPct val="100000"/>
              </a:lnSpc>
            </a:pPr>
            <a:r>
              <a:rPr lang="en-US" sz="1800" b="1" strike="noStrike" spc="-1">
                <a:solidFill>
                  <a:srgbClr val="FAFAFA"/>
                </a:solidFill>
                <a:latin typeface="Times New Roman"/>
              </a:rPr>
              <a:t>(May-July)</a:t>
            </a:r>
            <a:endParaRPr lang="en-US" sz="1800" b="0" strike="noStrike" spc="-1">
              <a:latin typeface="Arial"/>
            </a:endParaRPr>
          </a:p>
        </p:txBody>
      </p:sp>
      <p:sp>
        <p:nvSpPr>
          <p:cNvPr id="42" name="CustomShape 5"/>
          <p:cNvSpPr/>
          <p:nvPr/>
        </p:nvSpPr>
        <p:spPr>
          <a:xfrm>
            <a:off x="344160" y="4444560"/>
            <a:ext cx="2559960" cy="109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spcAft>
                <a:spcPts val="865"/>
              </a:spcAft>
            </a:pPr>
            <a:r>
              <a:rPr lang="en-US" sz="2000" b="0" i="1" strike="noStrike" spc="-1">
                <a:solidFill>
                  <a:srgbClr val="FAFAFA"/>
                </a:solidFill>
                <a:latin typeface="Times New Roman"/>
              </a:rPr>
              <a:t>Presented By</a:t>
            </a:r>
            <a:endParaRPr lang="en-US" sz="2000" b="0" strike="noStrike" spc="-1">
              <a:latin typeface="Arial"/>
            </a:endParaRPr>
          </a:p>
          <a:p>
            <a:pPr algn="ctr">
              <a:lnSpc>
                <a:spcPct val="100000"/>
              </a:lnSpc>
            </a:pPr>
            <a:r>
              <a:rPr lang="en-US" sz="2200" b="1" strike="noStrike" spc="-1">
                <a:solidFill>
                  <a:srgbClr val="FAFAFA"/>
                </a:solidFill>
                <a:latin typeface="Times New Roman"/>
              </a:rPr>
              <a:t>Chit Ye Aung</a:t>
            </a:r>
            <a:endParaRPr lang="en-US" sz="22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82" name="CustomShape 2"/>
          <p:cNvSpPr/>
          <p:nvPr/>
        </p:nvSpPr>
        <p:spPr>
          <a:xfrm>
            <a:off x="451440" y="16344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4000" b="1" strike="noStrike" spc="-1" baseline="33000">
                <a:solidFill>
                  <a:srgbClr val="FAFAFA"/>
                </a:solidFill>
                <a:latin typeface="Times New Roman"/>
              </a:rPr>
              <a:t>What should be prepared?</a:t>
            </a:r>
            <a:endParaRPr lang="en-US" sz="4000" b="0" strike="noStrike" spc="-1">
              <a:latin typeface="Arial"/>
            </a:endParaRPr>
          </a:p>
        </p:txBody>
      </p:sp>
      <p:sp>
        <p:nvSpPr>
          <p:cNvPr id="83" name="CustomShape 3"/>
          <p:cNvSpPr/>
          <p:nvPr/>
        </p:nvSpPr>
        <p:spPr>
          <a:xfrm>
            <a:off x="473760" y="1061280"/>
            <a:ext cx="8578440" cy="423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rPr>
              <a:t>You should learn the basics of the field you are going to</a:t>
            </a:r>
            <a:endParaRPr lang="en-US" sz="3200" b="0" strike="noStrike" spc="-1">
              <a:latin typeface="Arial"/>
            </a:endParaRPr>
          </a:p>
          <a:p>
            <a:pPr marL="216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rPr>
              <a:t>Common Architecture and Design Patterns</a:t>
            </a:r>
            <a:endParaRPr lang="en-US" sz="3200" b="0" strike="noStrike" spc="-1">
              <a:latin typeface="Arial"/>
            </a:endParaRPr>
          </a:p>
          <a:p>
            <a:pPr marL="216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rPr>
              <a:t>Do not lose touch with technology</a:t>
            </a:r>
            <a:endParaRPr lang="en-US" sz="3200" b="0" strike="noStrike" spc="-1">
              <a:latin typeface="Arial"/>
            </a:endParaRPr>
          </a:p>
          <a:p>
            <a:pPr marL="216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rPr>
              <a:t>You should study the design process thoroughly</a:t>
            </a:r>
            <a:endParaRPr lang="en-US" sz="3200" b="0" strike="noStrike" spc="-1">
              <a:latin typeface="Arial"/>
            </a:endParaRPr>
          </a:p>
          <a:p>
            <a:pPr marL="216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rPr>
              <a:t>You should know the basics of Version Control System</a:t>
            </a:r>
            <a:endParaRPr lang="en-US" sz="3200" b="0" strike="noStrike" spc="-1">
              <a:latin typeface="Arial"/>
            </a:endParaRPr>
          </a:p>
          <a:p>
            <a:pPr marL="216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rPr>
              <a:t>Understand the features of any IDE or Editor you use</a:t>
            </a:r>
            <a:endParaRPr lang="en-US" sz="3200" b="0" strike="noStrike" spc="-1">
              <a:latin typeface="Arial"/>
            </a:endParaRPr>
          </a:p>
          <a:p>
            <a:pPr marL="216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rPr>
              <a:t>Must be proficient in programming language</a:t>
            </a:r>
            <a:endParaRPr lang="en-US" sz="3200" b="0" strike="noStrike" spc="-1">
              <a:latin typeface="Arial"/>
            </a:endParaRPr>
          </a:p>
          <a:p>
            <a:pPr marL="216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rPr>
              <a:t>You should study Software Life Cycles</a:t>
            </a:r>
            <a:endParaRPr lang="en-US" sz="3200" b="0" strike="noStrike" spc="-1">
              <a:latin typeface="Arial"/>
            </a:endParaRPr>
          </a:p>
        </p:txBody>
      </p:sp>
      <p:pic>
        <p:nvPicPr>
          <p:cNvPr id="84" name="undraw_code_review_l1q9.svg"/>
          <p:cNvPicPr/>
          <p:nvPr/>
        </p:nvPicPr>
        <p:blipFill>
          <a:blip r:embed="rId2">
            <a:alphaModFix amt="62000"/>
          </a:blip>
          <a:stretch/>
        </p:blipFill>
        <p:spPr>
          <a:xfrm>
            <a:off x="5852160" y="2572920"/>
            <a:ext cx="4023000" cy="305424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CustomShape 1"/>
          <p:cNvSpPr/>
          <p:nvPr/>
        </p:nvSpPr>
        <p:spPr>
          <a:xfrm>
            <a:off x="199440" y="3600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86" name="CustomShape 2"/>
          <p:cNvSpPr/>
          <p:nvPr/>
        </p:nvSpPr>
        <p:spPr>
          <a:xfrm>
            <a:off x="415440" y="23544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4000" b="1" strike="noStrike" spc="-1" baseline="33000">
                <a:solidFill>
                  <a:srgbClr val="FAFAFA"/>
                </a:solidFill>
                <a:latin typeface="Times New Roman"/>
              </a:rPr>
              <a:t>What kind of company should apply for an internship?</a:t>
            </a:r>
            <a:endParaRPr lang="en-US" sz="4000" b="0" strike="noStrike" spc="-1">
              <a:latin typeface="Arial"/>
            </a:endParaRPr>
          </a:p>
        </p:txBody>
      </p:sp>
      <p:sp>
        <p:nvSpPr>
          <p:cNvPr id="87" name="CustomShape 3"/>
          <p:cNvSpPr/>
          <p:nvPr/>
        </p:nvSpPr>
        <p:spPr>
          <a:xfrm>
            <a:off x="598320" y="1123200"/>
            <a:ext cx="8578440" cy="423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640">
              <a:lnSpc>
                <a:spcPts val="3101"/>
              </a:lnSpc>
              <a:buClr>
                <a:srgbClr val="FAFAFA"/>
              </a:buClr>
              <a:buSzPct val="45000"/>
              <a:buFont typeface="Wingdings" charset="2"/>
              <a:buChar char=""/>
            </a:pPr>
            <a:r>
              <a:rPr lang="en-US" sz="3200" b="0" strike="noStrike" spc="-1" baseline="33000">
                <a:solidFill>
                  <a:srgbClr val="FAFAFA"/>
                </a:solidFill>
                <a:latin typeface="Times New Roman"/>
              </a:rPr>
              <a:t>Only apply to companies that use technology that you are passionate about</a:t>
            </a:r>
            <a:endParaRPr lang="en-US" sz="3200" b="0" strike="noStrike" spc="-1">
              <a:latin typeface="Arial"/>
            </a:endParaRPr>
          </a:p>
          <a:p>
            <a:pPr marL="216000" indent="-215640">
              <a:lnSpc>
                <a:spcPts val="3101"/>
              </a:lnSpc>
              <a:buClr>
                <a:srgbClr val="FAFAFA"/>
              </a:buClr>
              <a:buSzPct val="45000"/>
              <a:buFont typeface="Wingdings" charset="2"/>
              <a:buChar char=""/>
            </a:pPr>
            <a:r>
              <a:rPr lang="en-US" sz="3200" b="0" strike="noStrike" spc="-1" baseline="33000">
                <a:solidFill>
                  <a:srgbClr val="FAFAFA"/>
                </a:solidFill>
                <a:latin typeface="Times New Roman"/>
              </a:rPr>
              <a:t>Only apply to innovative companies</a:t>
            </a:r>
            <a:endParaRPr lang="en-US" sz="3200" b="0" strike="noStrike" spc="-1">
              <a:latin typeface="Arial"/>
            </a:endParaRPr>
          </a:p>
          <a:p>
            <a:pPr marL="216000" indent="-215640">
              <a:lnSpc>
                <a:spcPts val="3101"/>
              </a:lnSpc>
              <a:buClr>
                <a:srgbClr val="FAFAFA"/>
              </a:buClr>
              <a:buSzPct val="45000"/>
              <a:buFont typeface="Wingdings" charset="2"/>
              <a:buChar char=""/>
            </a:pPr>
            <a:r>
              <a:rPr lang="en-US" sz="3200" b="0" strike="noStrike" spc="-1" baseline="33000">
                <a:solidFill>
                  <a:srgbClr val="FAFAFA"/>
                </a:solidFill>
                <a:latin typeface="Times New Roman"/>
              </a:rPr>
              <a:t>You should apply to a company that offers good benefits</a:t>
            </a:r>
            <a:endParaRPr lang="en-US" sz="3200" b="0" strike="noStrike" spc="-1">
              <a:latin typeface="Arial"/>
            </a:endParaRPr>
          </a:p>
          <a:p>
            <a:pPr marL="216000" indent="-215640">
              <a:lnSpc>
                <a:spcPts val="3101"/>
              </a:lnSpc>
              <a:buClr>
                <a:srgbClr val="FAFAFA"/>
              </a:buClr>
              <a:buSzPct val="45000"/>
              <a:buFont typeface="Wingdings" charset="2"/>
              <a:buChar char=""/>
            </a:pPr>
            <a:r>
              <a:rPr lang="en-US" sz="3200" b="0" strike="noStrike" spc="-1" baseline="33000">
                <a:solidFill>
                  <a:srgbClr val="FAFAFA"/>
                </a:solidFill>
                <a:latin typeface="Times New Roman"/>
              </a:rPr>
              <a:t>You should apply at a company with a lot of seniors</a:t>
            </a:r>
            <a:endParaRPr lang="en-US" sz="3200" b="0" strike="noStrike" spc="-1">
              <a:latin typeface="Arial"/>
            </a:endParaRPr>
          </a:p>
          <a:p>
            <a:pPr marL="216000" indent="-215640">
              <a:lnSpc>
                <a:spcPts val="3101"/>
              </a:lnSpc>
              <a:buClr>
                <a:srgbClr val="FAFAFA"/>
              </a:buClr>
              <a:buSzPct val="45000"/>
              <a:buFont typeface="Wingdings" charset="2"/>
              <a:buChar char=""/>
            </a:pPr>
            <a:r>
              <a:rPr lang="en-US" sz="3200" b="0" strike="noStrike" spc="-1" baseline="33000">
                <a:solidFill>
                  <a:srgbClr val="FAFAFA"/>
                </a:solidFill>
                <a:latin typeface="Times New Roman"/>
              </a:rPr>
              <a:t>You should apply to a company that can give you guidelines</a:t>
            </a:r>
            <a:endParaRPr lang="en-US" sz="3200" b="0" strike="noStrike" spc="-1">
              <a:latin typeface="Arial"/>
            </a:endParaRPr>
          </a:p>
          <a:p>
            <a:pPr marL="216000" indent="-215640">
              <a:lnSpc>
                <a:spcPts val="3101"/>
              </a:lnSpc>
              <a:buClr>
                <a:srgbClr val="FAFAFA"/>
              </a:buClr>
              <a:buSzPct val="45000"/>
              <a:buFont typeface="Wingdings" charset="2"/>
              <a:buChar char=""/>
            </a:pPr>
            <a:r>
              <a:rPr lang="en-US" sz="3200" b="0" strike="noStrike" spc="-1" baseline="33000">
                <a:solidFill>
                  <a:srgbClr val="FAFAFA"/>
                </a:solidFill>
                <a:latin typeface="Times New Roman"/>
              </a:rPr>
              <a:t>You should only apply to a company that you can work for</a:t>
            </a:r>
            <a:endParaRPr lang="en-US" sz="3200" b="0" strike="noStrike" spc="-1">
              <a:latin typeface="Arial"/>
            </a:endParaRPr>
          </a:p>
        </p:txBody>
      </p:sp>
      <p:pic>
        <p:nvPicPr>
          <p:cNvPr id="88" name="undraw_co-working_825n.svg"/>
          <p:cNvPicPr/>
          <p:nvPr/>
        </p:nvPicPr>
        <p:blipFill>
          <a:blip r:embed="rId2"/>
          <a:stretch/>
        </p:blipFill>
        <p:spPr>
          <a:xfrm>
            <a:off x="5927040" y="2232720"/>
            <a:ext cx="3963960" cy="305100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90" name="CustomShape 2"/>
          <p:cNvSpPr/>
          <p:nvPr/>
        </p:nvSpPr>
        <p:spPr>
          <a:xfrm>
            <a:off x="415440" y="23544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4000" b="1" strike="noStrike" spc="-1" baseline="33000">
                <a:solidFill>
                  <a:srgbClr val="FAFAFA"/>
                </a:solidFill>
                <a:latin typeface="Times New Roman"/>
              </a:rPr>
              <a:t>What should I prepare to get a job before finish university?</a:t>
            </a:r>
            <a:endParaRPr lang="en-US" sz="4000" b="0" strike="noStrike" spc="-1">
              <a:latin typeface="Arial"/>
            </a:endParaRPr>
          </a:p>
        </p:txBody>
      </p:sp>
      <p:pic>
        <p:nvPicPr>
          <p:cNvPr id="91" name="undraw_co-working_0"/>
          <p:cNvPicPr/>
          <p:nvPr/>
        </p:nvPicPr>
        <p:blipFill>
          <a:blip r:embed="rId2"/>
          <a:stretch/>
        </p:blipFill>
        <p:spPr>
          <a:xfrm>
            <a:off x="6002640" y="2252160"/>
            <a:ext cx="3963960" cy="3051000"/>
          </a:xfrm>
          <a:prstGeom prst="rect">
            <a:avLst/>
          </a:prstGeom>
          <a:ln>
            <a:noFill/>
          </a:ln>
        </p:spPr>
      </p:pic>
      <p:sp>
        <p:nvSpPr>
          <p:cNvPr id="92" name="CustomShape 3"/>
          <p:cNvSpPr/>
          <p:nvPr/>
        </p:nvSpPr>
        <p:spPr>
          <a:xfrm>
            <a:off x="565200" y="926640"/>
            <a:ext cx="8578440" cy="46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216000" indent="-215640">
              <a:lnSpc>
                <a:spcPts val="3101"/>
              </a:lnSpc>
              <a:buClr>
                <a:srgbClr val="FAFAFA"/>
              </a:buClr>
              <a:buSzPct val="45000"/>
              <a:buFont typeface="Wingdings" charset="2"/>
              <a:buChar char=""/>
            </a:pPr>
            <a:r>
              <a:rPr lang="en-US" sz="3200" b="0" strike="noStrike" spc="-1" baseline="33000">
                <a:solidFill>
                  <a:srgbClr val="FAFAFA"/>
                </a:solidFill>
                <a:latin typeface="Times New Roman"/>
              </a:rPr>
              <a:t>Read more</a:t>
            </a:r>
            <a:endParaRPr lang="en-US" sz="3200" b="0" strike="noStrike" spc="-1">
              <a:latin typeface="Arial"/>
            </a:endParaRPr>
          </a:p>
          <a:p>
            <a:pPr marL="216000" indent="-215640">
              <a:lnSpc>
                <a:spcPts val="3101"/>
              </a:lnSpc>
              <a:buClr>
                <a:srgbClr val="FAFAFA"/>
              </a:buClr>
              <a:buSzPct val="45000"/>
              <a:buFont typeface="Wingdings" charset="2"/>
              <a:buChar char=""/>
            </a:pPr>
            <a:r>
              <a:rPr lang="en-US" sz="3200" b="0" strike="noStrike" spc="-1" baseline="33000">
                <a:solidFill>
                  <a:srgbClr val="FAFAFA"/>
                </a:solidFill>
                <a:latin typeface="Times New Roman"/>
              </a:rPr>
              <a:t>Do more self-study</a:t>
            </a:r>
            <a:endParaRPr lang="en-US" sz="3200" b="0" strike="noStrike" spc="-1">
              <a:latin typeface="Arial"/>
            </a:endParaRPr>
          </a:p>
          <a:p>
            <a:pPr marL="216000" indent="-215640">
              <a:lnSpc>
                <a:spcPts val="3101"/>
              </a:lnSpc>
              <a:buClr>
                <a:srgbClr val="FAFAFA"/>
              </a:buClr>
              <a:buSzPct val="45000"/>
              <a:buFont typeface="Wingdings" charset="2"/>
              <a:buChar char=""/>
            </a:pPr>
            <a:r>
              <a:rPr lang="en-US" sz="3200" b="0" strike="noStrike" spc="-1" baseline="33000">
                <a:solidFill>
                  <a:srgbClr val="FAFAFA"/>
                </a:solidFill>
                <a:latin typeface="Times New Roman"/>
              </a:rPr>
              <a:t>You should study English well</a:t>
            </a:r>
            <a:endParaRPr lang="en-US" sz="3200" b="0" strike="noStrike" spc="-1">
              <a:latin typeface="Arial"/>
            </a:endParaRPr>
          </a:p>
          <a:p>
            <a:pPr marL="216000" indent="-215640">
              <a:lnSpc>
                <a:spcPts val="3101"/>
              </a:lnSpc>
              <a:buClr>
                <a:srgbClr val="FAFAFA"/>
              </a:buClr>
              <a:buSzPct val="45000"/>
              <a:buFont typeface="Wingdings" charset="2"/>
              <a:buChar char=""/>
            </a:pPr>
            <a:r>
              <a:rPr lang="en-US" sz="3200" b="0" strike="noStrike" spc="-1" baseline="33000">
                <a:solidFill>
                  <a:srgbClr val="FAFAFA"/>
                </a:solidFill>
                <a:latin typeface="Times New Roman"/>
              </a:rPr>
              <a:t>You should know good English as well as technical letters</a:t>
            </a:r>
            <a:endParaRPr lang="en-US" sz="3200" b="0" strike="noStrike" spc="-1">
              <a:latin typeface="Arial"/>
            </a:endParaRPr>
          </a:p>
          <a:p>
            <a:pPr marL="216000" indent="-215640">
              <a:lnSpc>
                <a:spcPts val="3101"/>
              </a:lnSpc>
              <a:buClr>
                <a:srgbClr val="FAFAFA"/>
              </a:buClr>
              <a:buSzPct val="45000"/>
              <a:buFont typeface="Wingdings" charset="2"/>
              <a:buChar char=""/>
            </a:pPr>
            <a:r>
              <a:rPr lang="en-US" sz="3200" b="0" strike="noStrike" spc="-1" baseline="33000">
                <a:solidFill>
                  <a:srgbClr val="FAFAFA"/>
                </a:solidFill>
                <a:latin typeface="Times New Roman"/>
              </a:rPr>
              <a:t>Technology should be constantly studied</a:t>
            </a:r>
            <a:endParaRPr lang="en-US" sz="3200" b="0" strike="noStrike" spc="-1">
              <a:latin typeface="Arial"/>
            </a:endParaRPr>
          </a:p>
          <a:p>
            <a:pPr marL="216000" indent="-215640">
              <a:lnSpc>
                <a:spcPts val="3101"/>
              </a:lnSpc>
              <a:buClr>
                <a:srgbClr val="FAFAFA"/>
              </a:buClr>
              <a:buSzPct val="45000"/>
              <a:buFont typeface="Wingdings" charset="2"/>
              <a:buChar char=""/>
            </a:pPr>
            <a:r>
              <a:rPr lang="en-US" sz="3200" b="0" strike="noStrike" spc="-1" baseline="33000">
                <a:solidFill>
                  <a:srgbClr val="FAFAFA"/>
                </a:solidFill>
                <a:latin typeface="Times New Roman"/>
              </a:rPr>
              <a:t>You should learn a programming language to become an expert</a:t>
            </a:r>
            <a:endParaRPr lang="en-US" sz="3200" b="0" strike="noStrike" spc="-1">
              <a:latin typeface="Arial"/>
            </a:endParaRPr>
          </a:p>
          <a:p>
            <a:pPr marL="216000" indent="-215640">
              <a:lnSpc>
                <a:spcPts val="3101"/>
              </a:lnSpc>
              <a:buClr>
                <a:srgbClr val="FAFAFA"/>
              </a:buClr>
              <a:buSzPct val="45000"/>
              <a:buFont typeface="Wingdings" charset="2"/>
              <a:buChar char=""/>
            </a:pPr>
            <a:r>
              <a:rPr lang="en-US" sz="3200" b="0" strike="noStrike" spc="-1" baseline="33000">
                <a:solidFill>
                  <a:srgbClr val="FAFAFA"/>
                </a:solidFill>
                <a:latin typeface="Times New Roman"/>
              </a:rPr>
              <a:t>You should know the basics of cloud services</a:t>
            </a:r>
            <a:endParaRPr lang="en-US" sz="3200" b="0" strike="noStrike" spc="-1">
              <a:latin typeface="Arial"/>
            </a:endParaRPr>
          </a:p>
          <a:p>
            <a:pPr marL="216000" indent="-215640">
              <a:lnSpc>
                <a:spcPts val="3101"/>
              </a:lnSpc>
              <a:buClr>
                <a:srgbClr val="FAFAFA"/>
              </a:buClr>
              <a:buSzPct val="45000"/>
              <a:buFont typeface="Wingdings" charset="2"/>
              <a:buChar char=""/>
            </a:pPr>
            <a:r>
              <a:rPr lang="en-US" sz="3200" b="0" strike="noStrike" spc="-1" baseline="33000">
                <a:solidFill>
                  <a:srgbClr val="FAFAFA"/>
                </a:solidFill>
                <a:latin typeface="Times New Roman"/>
              </a:rPr>
              <a:t>Consult with seniors</a:t>
            </a:r>
            <a:endParaRPr lang="en-US" sz="3200" b="0" strike="noStrike" spc="-1">
              <a:latin typeface="Arial"/>
            </a:endParaRPr>
          </a:p>
          <a:p>
            <a:pPr marL="216000" indent="-215640">
              <a:lnSpc>
                <a:spcPts val="3101"/>
              </a:lnSpc>
              <a:buClr>
                <a:srgbClr val="FAFAFA"/>
              </a:buClr>
              <a:buSzPct val="45000"/>
              <a:buFont typeface="Wingdings" charset="2"/>
              <a:buChar char=""/>
            </a:pPr>
            <a:r>
              <a:rPr lang="en-US" sz="3200" b="0" strike="noStrike" spc="-1" baseline="33000">
                <a:solidFill>
                  <a:srgbClr val="FAFAFA"/>
                </a:solidFill>
                <a:latin typeface="Times New Roman"/>
              </a:rPr>
              <a:t>Proficiency in common languages and frameworks</a:t>
            </a:r>
            <a:endParaRPr lang="en-US" sz="32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94" name="CustomShape 2"/>
          <p:cNvSpPr/>
          <p:nvPr/>
        </p:nvSpPr>
        <p:spPr>
          <a:xfrm>
            <a:off x="415440" y="23544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4000" b="1" strike="noStrike" spc="-1" baseline="33000">
                <a:solidFill>
                  <a:srgbClr val="FAFAFA"/>
                </a:solidFill>
                <a:latin typeface="Times New Roman"/>
              </a:rPr>
              <a:t>My Internship Experience</a:t>
            </a:r>
            <a:endParaRPr lang="en-US" sz="4000" b="0" strike="noStrike" spc="-1">
              <a:latin typeface="Arial"/>
            </a:endParaRPr>
          </a:p>
        </p:txBody>
      </p:sp>
      <p:sp>
        <p:nvSpPr>
          <p:cNvPr id="95" name="CustomShape 3"/>
          <p:cNvSpPr/>
          <p:nvPr/>
        </p:nvSpPr>
        <p:spPr>
          <a:xfrm>
            <a:off x="598320" y="1123200"/>
            <a:ext cx="8578440" cy="426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216000" indent="-215640">
              <a:lnSpc>
                <a:spcPts val="3101"/>
              </a:lnSpc>
              <a:buClr>
                <a:srgbClr val="FAFAFA"/>
              </a:buClr>
              <a:buSzPct val="45000"/>
              <a:buFont typeface="Wingdings" charset="2"/>
              <a:buChar char=""/>
            </a:pPr>
            <a:r>
              <a:rPr lang="en-US" sz="3600" b="0" strike="noStrike" spc="-1" baseline="33000">
                <a:solidFill>
                  <a:srgbClr val="FAFAFA"/>
                </a:solidFill>
                <a:latin typeface="Times New Roman"/>
              </a:rPr>
              <a:t>9 Assignments</a:t>
            </a:r>
            <a:endParaRPr lang="en-US" sz="3600" b="0" strike="noStrike" spc="-1">
              <a:latin typeface="Arial"/>
            </a:endParaRPr>
          </a:p>
          <a:p>
            <a:pPr marL="360000">
              <a:lnSpc>
                <a:spcPts val="3101"/>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5 Assignments ( First Month ) ** Work From Home **</a:t>
            </a:r>
            <a:endParaRPr lang="en-US" sz="3200" b="0" strike="noStrike" spc="-1">
              <a:latin typeface="Arial"/>
              <a:ea typeface="Noto Sans CJK SC"/>
            </a:endParaRPr>
          </a:p>
          <a:p>
            <a:pPr marL="360000">
              <a:lnSpc>
                <a:spcPts val="3101"/>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2 Assignments ( Second Month )</a:t>
            </a:r>
            <a:endParaRPr lang="en-US" sz="3200" b="0" strike="noStrike" spc="-1">
              <a:latin typeface="Arial"/>
              <a:ea typeface="Noto Sans CJK SC"/>
            </a:endParaRPr>
          </a:p>
          <a:p>
            <a:pPr marL="360000">
              <a:lnSpc>
                <a:spcPts val="3101"/>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2 Assignments ( Third Month )</a:t>
            </a:r>
            <a:endParaRPr lang="en-US" sz="3200" b="0" strike="noStrike" spc="-1">
              <a:latin typeface="Arial"/>
              <a:ea typeface="Noto Sans CJK SC"/>
            </a:endParaRPr>
          </a:p>
          <a:p>
            <a:pPr marL="216000" indent="-215640">
              <a:lnSpc>
                <a:spcPts val="3101"/>
              </a:lnSpc>
              <a:buClr>
                <a:srgbClr val="FAFAFA"/>
              </a:buClr>
              <a:buSzPct val="45000"/>
              <a:buFont typeface="Wingdings" charset="2"/>
              <a:buChar char=""/>
            </a:pPr>
            <a:r>
              <a:rPr lang="en-US" sz="3600" b="0" strike="noStrike" spc="-1" baseline="33000">
                <a:solidFill>
                  <a:srgbClr val="FAFAFA"/>
                </a:solidFill>
                <a:latin typeface="Times New Roman"/>
                <a:ea typeface="Noto Sans CJK SC"/>
              </a:rPr>
              <a:t>4 Projects</a:t>
            </a:r>
            <a:endParaRPr lang="en-US" sz="3600" b="0" strike="noStrike" spc="-1">
              <a:latin typeface="Arial"/>
            </a:endParaRPr>
          </a:p>
          <a:p>
            <a:pPr marL="360000">
              <a:lnSpc>
                <a:spcPts val="3101"/>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MMDS-Player</a:t>
            </a:r>
            <a:endParaRPr lang="en-US" sz="3200" b="0" strike="noStrike" spc="-1">
              <a:latin typeface="Arial"/>
              <a:ea typeface="Noto Sans CJK SC"/>
            </a:endParaRPr>
          </a:p>
          <a:p>
            <a:pPr marL="360000">
              <a:lnSpc>
                <a:spcPts val="3101"/>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Digi-Learn and PADC Mynamar</a:t>
            </a:r>
            <a:endParaRPr lang="en-US" sz="3200" b="0" strike="noStrike" spc="-1">
              <a:latin typeface="Arial"/>
              <a:ea typeface="Noto Sans CJK SC"/>
            </a:endParaRPr>
          </a:p>
          <a:p>
            <a:pPr marL="360000">
              <a:lnSpc>
                <a:spcPts val="3101"/>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Toyo Customer</a:t>
            </a:r>
            <a:endParaRPr lang="en-US" sz="3200" b="0" strike="noStrike" spc="-1">
              <a:latin typeface="Arial"/>
              <a:ea typeface="Noto Sans CJK SC"/>
            </a:endParaRPr>
          </a:p>
          <a:p>
            <a:pPr marL="360000">
              <a:lnSpc>
                <a:spcPts val="3101"/>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S-JOY</a:t>
            </a:r>
            <a:endParaRPr lang="en-US" sz="3200" b="0" strike="noStrike" spc="-1">
              <a:latin typeface="Arial"/>
              <a:ea typeface="Noto Sans CJK SC"/>
            </a:endParaRPr>
          </a:p>
        </p:txBody>
      </p:sp>
      <p:pic>
        <p:nvPicPr>
          <p:cNvPr id="96" name="undraw_coding_6mjf.svg"/>
          <p:cNvPicPr/>
          <p:nvPr/>
        </p:nvPicPr>
        <p:blipFill>
          <a:blip r:embed="rId2">
            <a:alphaModFix amt="70000"/>
          </a:blip>
          <a:stretch/>
        </p:blipFill>
        <p:spPr>
          <a:xfrm>
            <a:off x="5767920" y="1645920"/>
            <a:ext cx="4015800" cy="3508200"/>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98" name="CustomShape 2"/>
          <p:cNvSpPr/>
          <p:nvPr/>
        </p:nvSpPr>
        <p:spPr>
          <a:xfrm>
            <a:off x="415440" y="23544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4000" b="1" strike="noStrike" spc="-1" baseline="33000">
                <a:solidFill>
                  <a:srgbClr val="FAFAFA"/>
                </a:solidFill>
                <a:latin typeface="Times New Roman"/>
              </a:rPr>
              <a:t>Cont’</a:t>
            </a:r>
            <a:endParaRPr lang="en-US" sz="4000" b="0" strike="noStrike" spc="-1">
              <a:latin typeface="Arial"/>
            </a:endParaRPr>
          </a:p>
        </p:txBody>
      </p:sp>
      <p:pic>
        <p:nvPicPr>
          <p:cNvPr id="99" name="undraw_coding_3"/>
          <p:cNvPicPr/>
          <p:nvPr/>
        </p:nvPicPr>
        <p:blipFill>
          <a:blip r:embed="rId2">
            <a:alphaModFix amt="70000"/>
          </a:blip>
          <a:stretch/>
        </p:blipFill>
        <p:spPr>
          <a:xfrm>
            <a:off x="5767920" y="1645920"/>
            <a:ext cx="4015800" cy="3508200"/>
          </a:xfrm>
          <a:prstGeom prst="rect">
            <a:avLst/>
          </a:prstGeom>
          <a:ln>
            <a:noFill/>
          </a:ln>
        </p:spPr>
      </p:pic>
      <p:sp>
        <p:nvSpPr>
          <p:cNvPr id="100" name="CustomShape 3"/>
          <p:cNvSpPr/>
          <p:nvPr/>
        </p:nvSpPr>
        <p:spPr>
          <a:xfrm>
            <a:off x="604800" y="1460160"/>
            <a:ext cx="6854040" cy="31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640">
              <a:lnSpc>
                <a:spcPct val="100000"/>
              </a:lnSpc>
              <a:spcBef>
                <a:spcPts val="865"/>
              </a:spcBef>
              <a:buClr>
                <a:srgbClr val="FAFAFA"/>
              </a:buClr>
              <a:buSzPct val="45000"/>
              <a:buFont typeface="Wingdings" charset="2"/>
              <a:buChar char=""/>
            </a:pPr>
            <a:r>
              <a:rPr lang="en-US" sz="2000" b="0" strike="noStrike" spc="-1">
                <a:solidFill>
                  <a:srgbClr val="FAFAFA"/>
                </a:solidFill>
                <a:latin typeface="Times New Roman"/>
              </a:rPr>
              <a:t>May – 19 days ( 6.5.2020 </a:t>
            </a:r>
            <a:r>
              <a:rPr lang="hi-IN" sz="2000" b="0" strike="noStrike" spc="-1">
                <a:solidFill>
                  <a:srgbClr val="FAFAFA"/>
                </a:solidFill>
                <a:latin typeface="Times New Roman"/>
              </a:rPr>
              <a:t>ညောင်ရေသွန်းပွဲ </a:t>
            </a:r>
            <a:r>
              <a:rPr lang="en-US" sz="2000" b="0" strike="noStrike" spc="-1">
                <a:solidFill>
                  <a:srgbClr val="FAFAFA"/>
                </a:solidFill>
                <a:latin typeface="Times New Roman"/>
              </a:rPr>
              <a:t>)</a:t>
            </a:r>
            <a:endParaRPr lang="en-US" sz="2000" b="0" strike="noStrike" spc="-1">
              <a:latin typeface="Arial"/>
            </a:endParaRPr>
          </a:p>
          <a:p>
            <a:pPr marL="216000" indent="-215640">
              <a:lnSpc>
                <a:spcPct val="100000"/>
              </a:lnSpc>
              <a:spcBef>
                <a:spcPts val="865"/>
              </a:spcBef>
              <a:buClr>
                <a:srgbClr val="FAFAFA"/>
              </a:buClr>
              <a:buSzPct val="45000"/>
              <a:buFont typeface="Wingdings" charset="2"/>
              <a:buChar char=""/>
            </a:pPr>
            <a:r>
              <a:rPr lang="en-US" sz="2000" b="0" strike="noStrike" spc="-1">
                <a:solidFill>
                  <a:srgbClr val="FAFAFA"/>
                </a:solidFill>
                <a:latin typeface="Times New Roman"/>
              </a:rPr>
              <a:t>June – 22 days ( </a:t>
            </a:r>
            <a:r>
              <a:rPr lang="hi-IN" sz="2000" b="0" strike="noStrike" spc="-1">
                <a:solidFill>
                  <a:srgbClr val="FAFAFA"/>
                </a:solidFill>
                <a:latin typeface="Times New Roman"/>
              </a:rPr>
              <a:t>ပိတ်ရက်မရှိ </a:t>
            </a:r>
            <a:r>
              <a:rPr lang="en-US" sz="2000" b="0" strike="noStrike" spc="-1">
                <a:solidFill>
                  <a:srgbClr val="FAFAFA"/>
                </a:solidFill>
                <a:latin typeface="Times New Roman"/>
              </a:rPr>
              <a:t>)</a:t>
            </a:r>
            <a:endParaRPr lang="en-US" sz="2000" b="0" strike="noStrike" spc="-1">
              <a:latin typeface="Arial"/>
            </a:endParaRPr>
          </a:p>
          <a:p>
            <a:pPr marL="216000" indent="-215640">
              <a:lnSpc>
                <a:spcPct val="100000"/>
              </a:lnSpc>
              <a:spcBef>
                <a:spcPts val="865"/>
              </a:spcBef>
              <a:buClr>
                <a:srgbClr val="FAFAFA"/>
              </a:buClr>
              <a:buSzPct val="45000"/>
              <a:buFont typeface="Wingdings" charset="2"/>
              <a:buChar char=""/>
            </a:pPr>
            <a:r>
              <a:rPr lang="en-US" sz="2000" b="0" strike="noStrike" spc="-1">
                <a:solidFill>
                  <a:srgbClr val="FAFAFA"/>
                </a:solidFill>
                <a:latin typeface="Times New Roman"/>
              </a:rPr>
              <a:t>July – 21 days ( 20.7.2020 and 31.7.2020 )</a:t>
            </a:r>
            <a:endParaRPr lang="en-US" sz="2000" b="0" strike="noStrike" spc="-1">
              <a:latin typeface="Arial"/>
            </a:endParaRPr>
          </a:p>
          <a:p>
            <a:pPr marL="216000" indent="-215640">
              <a:lnSpc>
                <a:spcPct val="100000"/>
              </a:lnSpc>
              <a:spcBef>
                <a:spcPts val="865"/>
              </a:spcBef>
              <a:buClr>
                <a:srgbClr val="FAFAFA"/>
              </a:buClr>
              <a:buSzPct val="45000"/>
              <a:buFont typeface="Wingdings" charset="2"/>
              <a:buChar char=""/>
            </a:pPr>
            <a:r>
              <a:rPr lang="en-US" sz="2000" b="0" strike="noStrike" spc="-1">
                <a:solidFill>
                  <a:srgbClr val="FAFAFA"/>
                </a:solidFill>
                <a:latin typeface="Times New Roman"/>
              </a:rPr>
              <a:t>Total days = 62 days ( working days ), 91 (working days + holiday)</a:t>
            </a:r>
            <a:endParaRPr lang="en-US" sz="2000" b="0" strike="noStrike" spc="-1">
              <a:latin typeface="Arial"/>
            </a:endParaRPr>
          </a:p>
          <a:p>
            <a:pPr marL="216000" indent="-215640">
              <a:lnSpc>
                <a:spcPct val="100000"/>
              </a:lnSpc>
              <a:spcBef>
                <a:spcPts val="865"/>
              </a:spcBef>
              <a:buClr>
                <a:srgbClr val="FAFAFA"/>
              </a:buClr>
              <a:buSzPct val="45000"/>
              <a:buFont typeface="Wingdings" charset="2"/>
              <a:buChar char=""/>
            </a:pPr>
            <a:r>
              <a:rPr lang="en-US" sz="2000" b="0" strike="noStrike" spc="-1">
                <a:solidFill>
                  <a:srgbClr val="FAFAFA"/>
                </a:solidFill>
                <a:latin typeface="Times New Roman"/>
              </a:rPr>
              <a:t>Total weeks = 13 weeks</a:t>
            </a:r>
            <a:endParaRPr lang="en-US" sz="20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102" name="CustomShape 2"/>
          <p:cNvSpPr/>
          <p:nvPr/>
        </p:nvSpPr>
        <p:spPr>
          <a:xfrm>
            <a:off x="415440" y="23544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4000" b="1" strike="noStrike" spc="-1" baseline="33000">
                <a:solidFill>
                  <a:srgbClr val="FAFAFA"/>
                </a:solidFill>
                <a:latin typeface="Times New Roman"/>
              </a:rPr>
              <a:t>Cont’</a:t>
            </a:r>
            <a:endParaRPr lang="en-US" sz="4000" b="0" strike="noStrike" spc="-1">
              <a:latin typeface="Arial"/>
            </a:endParaRPr>
          </a:p>
        </p:txBody>
      </p:sp>
      <p:sp>
        <p:nvSpPr>
          <p:cNvPr id="103" name="CustomShape 3"/>
          <p:cNvSpPr/>
          <p:nvPr/>
        </p:nvSpPr>
        <p:spPr>
          <a:xfrm>
            <a:off x="598320" y="1123200"/>
            <a:ext cx="8578440" cy="426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216000" indent="-215640">
              <a:lnSpc>
                <a:spcPts val="3266"/>
              </a:lnSpc>
              <a:buClr>
                <a:srgbClr val="FAFAFA"/>
              </a:buClr>
              <a:buSzPct val="45000"/>
              <a:buFont typeface="Wingdings" charset="2"/>
              <a:buChar char=""/>
            </a:pPr>
            <a:r>
              <a:rPr lang="en-US" sz="3600" b="0" strike="noStrike" spc="-1" baseline="33000">
                <a:solidFill>
                  <a:srgbClr val="FAFAFA"/>
                </a:solidFill>
                <a:latin typeface="Times New Roman"/>
              </a:rPr>
              <a:t>Working Time</a:t>
            </a:r>
            <a:endParaRPr lang="en-US" sz="3600" b="0" strike="noStrike" spc="-1">
              <a:latin typeface="Arial"/>
            </a:endParaRPr>
          </a:p>
          <a:p>
            <a:pPr marL="360000">
              <a:lnSpc>
                <a:spcPts val="3266"/>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9 AM to 6:30 PM</a:t>
            </a:r>
            <a:endParaRPr lang="en-US" sz="3200" b="0" strike="noStrike" spc="-1">
              <a:latin typeface="Arial"/>
              <a:ea typeface="Noto Sans CJK SC"/>
            </a:endParaRPr>
          </a:p>
          <a:p>
            <a:pPr marL="216000" indent="-215640">
              <a:lnSpc>
                <a:spcPts val="3266"/>
              </a:lnSpc>
              <a:buClr>
                <a:srgbClr val="FAFAFA"/>
              </a:buClr>
              <a:buSzPct val="45000"/>
              <a:buFont typeface="Wingdings" charset="2"/>
              <a:buChar char=""/>
            </a:pPr>
            <a:r>
              <a:rPr lang="en-US" sz="3600" b="0" strike="noStrike" spc="-1" baseline="33000">
                <a:solidFill>
                  <a:srgbClr val="FAFAFA"/>
                </a:solidFill>
                <a:latin typeface="Times New Roman"/>
                <a:ea typeface="Noto Sans CJK SC"/>
              </a:rPr>
              <a:t>Lunch Time</a:t>
            </a:r>
            <a:endParaRPr lang="en-US" sz="3600" b="0" strike="noStrike" spc="-1">
              <a:latin typeface="Arial"/>
            </a:endParaRPr>
          </a:p>
          <a:p>
            <a:pPr marL="360000">
              <a:lnSpc>
                <a:spcPts val="3266"/>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1 hour in any time</a:t>
            </a:r>
            <a:endParaRPr lang="en-US" sz="3200" b="0" strike="noStrike" spc="-1">
              <a:latin typeface="Arial"/>
              <a:ea typeface="Noto Sans CJK SC"/>
            </a:endParaRPr>
          </a:p>
          <a:p>
            <a:pPr marL="360000">
              <a:lnSpc>
                <a:spcPts val="3266"/>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Lunch </a:t>
            </a:r>
            <a:r>
              <a:rPr lang="hi-IN" sz="3200" b="0" strike="noStrike" spc="-1" baseline="33000">
                <a:solidFill>
                  <a:srgbClr val="FAFAFA"/>
                </a:solidFill>
                <a:latin typeface="Times New Roman"/>
                <a:cs typeface="Times New Roman"/>
              </a:rPr>
              <a:t>စီစဥ်ပေး</a:t>
            </a:r>
            <a:endParaRPr lang="en-US" sz="3200" b="0" strike="noStrike" spc="-1">
              <a:latin typeface="Arial"/>
              <a:ea typeface="Noto Sans CJK SC"/>
            </a:endParaRPr>
          </a:p>
          <a:p>
            <a:pPr marL="216000" indent="-215640">
              <a:lnSpc>
                <a:spcPts val="3266"/>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Salary</a:t>
            </a:r>
            <a:endParaRPr lang="en-US" sz="3200" b="0" strike="noStrike" spc="-1">
              <a:latin typeface="Arial"/>
            </a:endParaRPr>
          </a:p>
          <a:p>
            <a:pPr marL="360000">
              <a:lnSpc>
                <a:spcPts val="3266"/>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First 3 Assignments ( Free )</a:t>
            </a:r>
            <a:endParaRPr lang="en-US" sz="3200" b="0" strike="noStrike" spc="-1">
              <a:latin typeface="Arial"/>
              <a:ea typeface="Noto Sans CJK SC"/>
            </a:endParaRPr>
          </a:p>
          <a:p>
            <a:pPr marL="360000">
              <a:lnSpc>
                <a:spcPts val="3266"/>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Second 3 Assignment ( 750000MMK)</a:t>
            </a:r>
            <a:endParaRPr lang="en-US" sz="3200" b="0" strike="noStrike" spc="-1">
              <a:latin typeface="Arial"/>
              <a:ea typeface="Noto Sans CJK SC"/>
            </a:endParaRPr>
          </a:p>
          <a:p>
            <a:pPr marL="360000">
              <a:lnSpc>
                <a:spcPts val="3266"/>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Third 3 Assignment (150000 MMK + 50000 MMK Bonus)</a:t>
            </a:r>
            <a:endParaRPr lang="en-US" sz="3200" b="0" strike="noStrike" spc="-1">
              <a:latin typeface="Arial"/>
              <a:ea typeface="Noto Sans CJK SC"/>
            </a:endParaRPr>
          </a:p>
        </p:txBody>
      </p:sp>
      <p:pic>
        <p:nvPicPr>
          <p:cNvPr id="104" name="undraw_coding_0"/>
          <p:cNvPicPr/>
          <p:nvPr/>
        </p:nvPicPr>
        <p:blipFill>
          <a:blip r:embed="rId2">
            <a:alphaModFix amt="70000"/>
          </a:blip>
          <a:stretch/>
        </p:blipFill>
        <p:spPr>
          <a:xfrm>
            <a:off x="6202080" y="1701360"/>
            <a:ext cx="3581640" cy="312876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106" name="CustomShape 2"/>
          <p:cNvSpPr/>
          <p:nvPr/>
        </p:nvSpPr>
        <p:spPr>
          <a:xfrm>
            <a:off x="415440" y="23544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4000" b="1" strike="noStrike" spc="-1" baseline="33000" dirty="0" err="1">
                <a:solidFill>
                  <a:srgbClr val="FAFAFA"/>
                </a:solidFill>
                <a:latin typeface="Times New Roman"/>
              </a:rPr>
              <a:t>Cont</a:t>
            </a:r>
            <a:r>
              <a:rPr lang="en-US" sz="4000" b="1" strike="noStrike" spc="-1" baseline="33000" dirty="0">
                <a:solidFill>
                  <a:srgbClr val="FAFAFA"/>
                </a:solidFill>
                <a:latin typeface="Times New Roman"/>
              </a:rPr>
              <a:t>’</a:t>
            </a:r>
            <a:endParaRPr lang="en-US" sz="4000" b="0" strike="noStrike" spc="-1" dirty="0">
              <a:latin typeface="Arial"/>
            </a:endParaRPr>
          </a:p>
        </p:txBody>
      </p:sp>
      <p:sp>
        <p:nvSpPr>
          <p:cNvPr id="107" name="CustomShape 3"/>
          <p:cNvSpPr/>
          <p:nvPr/>
        </p:nvSpPr>
        <p:spPr>
          <a:xfrm>
            <a:off x="598320" y="907200"/>
            <a:ext cx="8578440" cy="471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216000" indent="-215640">
              <a:lnSpc>
                <a:spcPts val="3101"/>
              </a:lnSpc>
              <a:buClr>
                <a:srgbClr val="FAFAFA"/>
              </a:buClr>
              <a:buSzPct val="45000"/>
              <a:buFont typeface="Wingdings" charset="2"/>
              <a:buChar char=""/>
            </a:pPr>
            <a:r>
              <a:rPr lang="en-US" sz="3600" b="0" strike="noStrike" spc="-1" baseline="33000">
                <a:solidFill>
                  <a:srgbClr val="FAFAFA"/>
                </a:solidFill>
                <a:latin typeface="Times New Roman"/>
              </a:rPr>
              <a:t>Used Technologies</a:t>
            </a:r>
            <a:endParaRPr lang="en-US" sz="3600" b="0" strike="noStrike" spc="-1">
              <a:latin typeface="Arial"/>
            </a:endParaRPr>
          </a:p>
          <a:p>
            <a:pPr marL="360000">
              <a:lnSpc>
                <a:spcPts val="3101"/>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Flutter SDK</a:t>
            </a:r>
            <a:endParaRPr lang="en-US" sz="3200" b="0" strike="noStrike" spc="-1">
              <a:latin typeface="Arial"/>
              <a:ea typeface="Noto Sans CJK SC"/>
            </a:endParaRPr>
          </a:p>
          <a:p>
            <a:pPr marL="360000">
              <a:lnSpc>
                <a:spcPts val="3101"/>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Dart Programming Language</a:t>
            </a:r>
            <a:endParaRPr lang="en-US" sz="3200" b="0" strike="noStrike" spc="-1">
              <a:latin typeface="Arial"/>
              <a:ea typeface="Noto Sans CJK SC"/>
            </a:endParaRPr>
          </a:p>
          <a:p>
            <a:pPr marL="360000">
              <a:lnSpc>
                <a:spcPts val="3101"/>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Git ( Version Control System )</a:t>
            </a:r>
            <a:endParaRPr lang="en-US" sz="3200" b="0" strike="noStrike" spc="-1">
              <a:latin typeface="Arial"/>
              <a:ea typeface="Noto Sans CJK SC"/>
            </a:endParaRPr>
          </a:p>
          <a:p>
            <a:pPr marL="216000" indent="-215640">
              <a:lnSpc>
                <a:spcPts val="3101"/>
              </a:lnSpc>
              <a:buClr>
                <a:srgbClr val="FAFAFA"/>
              </a:buClr>
              <a:buSzPct val="45000"/>
              <a:buFont typeface="Wingdings" charset="2"/>
              <a:buChar char=""/>
            </a:pPr>
            <a:r>
              <a:rPr lang="en-US" sz="3600" b="0" strike="noStrike" spc="-1" baseline="33000">
                <a:solidFill>
                  <a:srgbClr val="FAFAFA"/>
                </a:solidFill>
                <a:latin typeface="Times New Roman"/>
                <a:ea typeface="Noto Sans CJK SC"/>
              </a:rPr>
              <a:t>Architecture and Design Patterns</a:t>
            </a:r>
            <a:endParaRPr lang="en-US" sz="3600" b="0" strike="noStrike" spc="-1">
              <a:latin typeface="Arial"/>
            </a:endParaRPr>
          </a:p>
          <a:p>
            <a:pPr marL="360000">
              <a:lnSpc>
                <a:spcPts val="3101"/>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MVVM</a:t>
            </a:r>
            <a:endParaRPr lang="en-US" sz="3200" b="0" strike="noStrike" spc="-1">
              <a:latin typeface="Arial"/>
              <a:ea typeface="Noto Sans CJK SC"/>
            </a:endParaRPr>
          </a:p>
          <a:p>
            <a:pPr marL="360000">
              <a:lnSpc>
                <a:spcPts val="3101"/>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Bloc</a:t>
            </a:r>
            <a:endParaRPr lang="en-US" sz="3200" b="0" strike="noStrike" spc="-1">
              <a:latin typeface="Arial"/>
              <a:ea typeface="Noto Sans CJK SC"/>
            </a:endParaRPr>
          </a:p>
          <a:p>
            <a:pPr marL="360000">
              <a:lnSpc>
                <a:spcPts val="3101"/>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MVP</a:t>
            </a:r>
            <a:endParaRPr lang="en-US" sz="3200" b="0" strike="noStrike" spc="-1">
              <a:latin typeface="Arial"/>
              <a:ea typeface="Noto Sans CJK SC"/>
            </a:endParaRPr>
          </a:p>
          <a:p>
            <a:pPr marL="360000">
              <a:lnSpc>
                <a:spcPts val="3101"/>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Factory</a:t>
            </a:r>
            <a:endParaRPr lang="en-US" sz="3200" b="0" strike="noStrike" spc="-1">
              <a:latin typeface="Arial"/>
              <a:ea typeface="Noto Sans CJK SC"/>
            </a:endParaRPr>
          </a:p>
          <a:p>
            <a:pPr marL="360000">
              <a:lnSpc>
                <a:spcPts val="3101"/>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Provider</a:t>
            </a:r>
            <a:endParaRPr lang="en-US" sz="3200" b="0" strike="noStrike" spc="-1">
              <a:latin typeface="Arial"/>
              <a:ea typeface="Noto Sans CJK SC"/>
            </a:endParaRPr>
          </a:p>
        </p:txBody>
      </p:sp>
      <p:pic>
        <p:nvPicPr>
          <p:cNvPr id="108" name="undraw_coding_1"/>
          <p:cNvPicPr/>
          <p:nvPr/>
        </p:nvPicPr>
        <p:blipFill>
          <a:blip r:embed="rId2">
            <a:alphaModFix amt="70000"/>
          </a:blip>
          <a:stretch/>
        </p:blipFill>
        <p:spPr>
          <a:xfrm>
            <a:off x="6126480" y="1959120"/>
            <a:ext cx="3657240" cy="319500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110" name="CustomShape 2"/>
          <p:cNvSpPr/>
          <p:nvPr/>
        </p:nvSpPr>
        <p:spPr>
          <a:xfrm>
            <a:off x="415440" y="23544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4000" b="1" strike="noStrike" spc="-1" baseline="33000">
                <a:solidFill>
                  <a:srgbClr val="FAFAFA"/>
                </a:solidFill>
                <a:latin typeface="Times New Roman"/>
              </a:rPr>
              <a:t>Cont’</a:t>
            </a:r>
            <a:endParaRPr lang="en-US" sz="4000" b="0" strike="noStrike" spc="-1">
              <a:latin typeface="Arial"/>
            </a:endParaRPr>
          </a:p>
        </p:txBody>
      </p:sp>
      <p:sp>
        <p:nvSpPr>
          <p:cNvPr id="111" name="CustomShape 3"/>
          <p:cNvSpPr/>
          <p:nvPr/>
        </p:nvSpPr>
        <p:spPr>
          <a:xfrm>
            <a:off x="778320" y="1267200"/>
            <a:ext cx="8578440" cy="423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640">
              <a:lnSpc>
                <a:spcPct val="100000"/>
              </a:lnSpc>
              <a:buClr>
                <a:srgbClr val="FAFAFA"/>
              </a:buClr>
              <a:buSzPct val="45000"/>
              <a:buFont typeface="Wingdings" charset="2"/>
              <a:buChar char=""/>
            </a:pPr>
            <a:r>
              <a:rPr lang="en-US" sz="3600" b="0" strike="noStrike" spc="-1" baseline="33000">
                <a:solidFill>
                  <a:srgbClr val="FAFAFA"/>
                </a:solidFill>
                <a:latin typeface="Times New Roman"/>
              </a:rPr>
              <a:t>API</a:t>
            </a:r>
            <a:endParaRPr lang="en-US" sz="3600" b="0" strike="noStrike" spc="-1">
              <a:latin typeface="Arial"/>
            </a:endParaRPr>
          </a:p>
          <a:p>
            <a:pPr marL="360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REST API</a:t>
            </a:r>
            <a:endParaRPr lang="en-US" sz="3200" b="0" strike="noStrike" spc="-1">
              <a:latin typeface="Arial"/>
            </a:endParaRPr>
          </a:p>
          <a:p>
            <a:pPr marL="360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GraphQL API</a:t>
            </a:r>
            <a:endParaRPr lang="en-US" sz="3200" b="0" strike="noStrike" spc="-1">
              <a:latin typeface="Arial"/>
            </a:endParaRPr>
          </a:p>
          <a:p>
            <a:pPr marL="216000" indent="-215640">
              <a:lnSpc>
                <a:spcPct val="100000"/>
              </a:lnSpc>
              <a:buClr>
                <a:srgbClr val="FAFAFA"/>
              </a:buClr>
              <a:buSzPct val="45000"/>
              <a:buFont typeface="Wingdings" charset="2"/>
              <a:buChar char=""/>
            </a:pPr>
            <a:r>
              <a:rPr lang="en-US" sz="3600" b="0" strike="noStrike" spc="-1" baseline="33000">
                <a:solidFill>
                  <a:srgbClr val="FAFAFA"/>
                </a:solidFill>
                <a:latin typeface="Times New Roman"/>
                <a:ea typeface="Noto Sans CJK SC"/>
              </a:rPr>
              <a:t>Databases</a:t>
            </a:r>
            <a:endParaRPr lang="en-US" sz="3600" b="0" strike="noStrike" spc="-1">
              <a:latin typeface="Arial"/>
            </a:endParaRPr>
          </a:p>
          <a:p>
            <a:pPr marL="360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Hive</a:t>
            </a:r>
            <a:endParaRPr lang="en-US" sz="3200" b="0" strike="noStrike" spc="-1">
              <a:latin typeface="Arial"/>
            </a:endParaRPr>
          </a:p>
          <a:p>
            <a:pPr marL="360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SQL</a:t>
            </a:r>
            <a:endParaRPr lang="en-US" sz="3200" b="0" strike="noStrike" spc="-1">
              <a:latin typeface="Arial"/>
            </a:endParaRPr>
          </a:p>
          <a:p>
            <a:pPr marL="360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ea typeface="Noto Sans CJK SC"/>
              </a:rPr>
              <a:t>Firebase </a:t>
            </a:r>
            <a:endParaRPr lang="en-US" sz="3200" b="0" strike="noStrike" spc="-1">
              <a:latin typeface="Arial"/>
            </a:endParaRPr>
          </a:p>
        </p:txBody>
      </p:sp>
      <p:pic>
        <p:nvPicPr>
          <p:cNvPr id="112" name="undraw_coding_2"/>
          <p:cNvPicPr/>
          <p:nvPr/>
        </p:nvPicPr>
        <p:blipFill>
          <a:blip r:embed="rId2">
            <a:alphaModFix amt="70000"/>
          </a:blip>
          <a:stretch/>
        </p:blipFill>
        <p:spPr>
          <a:xfrm>
            <a:off x="6114600" y="2011680"/>
            <a:ext cx="3597120" cy="314244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114" name="CustomShape 2"/>
          <p:cNvSpPr/>
          <p:nvPr/>
        </p:nvSpPr>
        <p:spPr>
          <a:xfrm>
            <a:off x="415440" y="12744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4000" b="1" strike="noStrike" spc="-1" baseline="33000">
                <a:solidFill>
                  <a:srgbClr val="FAFAFA"/>
                </a:solidFill>
                <a:latin typeface="Times New Roman"/>
              </a:rPr>
              <a:t>PADC Mynamar and Digi-Learn ( Two Instance)</a:t>
            </a:r>
            <a:endParaRPr lang="en-US" sz="4000" b="0" strike="noStrike" spc="-1">
              <a:latin typeface="Arial"/>
            </a:endParaRPr>
          </a:p>
        </p:txBody>
      </p:sp>
      <p:pic>
        <p:nvPicPr>
          <p:cNvPr id="115" name="Picture 114"/>
          <p:cNvPicPr/>
          <p:nvPr/>
        </p:nvPicPr>
        <p:blipFill>
          <a:blip r:embed="rId2"/>
          <a:srcRect t="55618" r="3638"/>
          <a:stretch/>
        </p:blipFill>
        <p:spPr>
          <a:xfrm>
            <a:off x="914400" y="731520"/>
            <a:ext cx="1645200" cy="4480200"/>
          </a:xfrm>
          <a:prstGeom prst="rect">
            <a:avLst/>
          </a:prstGeom>
          <a:ln>
            <a:noFill/>
          </a:ln>
        </p:spPr>
      </p:pic>
      <p:pic>
        <p:nvPicPr>
          <p:cNvPr id="116" name="Picture 115"/>
          <p:cNvPicPr/>
          <p:nvPr/>
        </p:nvPicPr>
        <p:blipFill>
          <a:blip r:embed="rId3"/>
          <a:stretch/>
        </p:blipFill>
        <p:spPr>
          <a:xfrm>
            <a:off x="3056400" y="731520"/>
            <a:ext cx="1794600" cy="4480200"/>
          </a:xfrm>
          <a:prstGeom prst="rect">
            <a:avLst/>
          </a:prstGeom>
          <a:ln>
            <a:noFill/>
          </a:ln>
        </p:spPr>
      </p:pic>
      <p:pic>
        <p:nvPicPr>
          <p:cNvPr id="117" name="Picture 116"/>
          <p:cNvPicPr/>
          <p:nvPr/>
        </p:nvPicPr>
        <p:blipFill>
          <a:blip r:embed="rId4"/>
          <a:stretch/>
        </p:blipFill>
        <p:spPr>
          <a:xfrm>
            <a:off x="5304240" y="712080"/>
            <a:ext cx="1685880" cy="4499640"/>
          </a:xfrm>
          <a:prstGeom prst="rect">
            <a:avLst/>
          </a:prstGeom>
          <a:ln>
            <a:noFill/>
          </a:ln>
        </p:spPr>
      </p:pic>
      <p:pic>
        <p:nvPicPr>
          <p:cNvPr id="118" name="Picture 117"/>
          <p:cNvPicPr/>
          <p:nvPr/>
        </p:nvPicPr>
        <p:blipFill>
          <a:blip r:embed="rId5"/>
          <a:stretch/>
        </p:blipFill>
        <p:spPr>
          <a:xfrm>
            <a:off x="7408800" y="695160"/>
            <a:ext cx="1883880" cy="451656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120" name="CustomShape 2"/>
          <p:cNvSpPr/>
          <p:nvPr/>
        </p:nvSpPr>
        <p:spPr>
          <a:xfrm>
            <a:off x="415440" y="30744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4000" b="1" strike="noStrike" spc="-1" baseline="33000">
                <a:solidFill>
                  <a:srgbClr val="FAFAFA"/>
                </a:solidFill>
                <a:latin typeface="Times New Roman"/>
              </a:rPr>
              <a:t>Toyo Customer</a:t>
            </a:r>
            <a:endParaRPr lang="en-US" sz="4000" b="0" strike="noStrike" spc="-1">
              <a:latin typeface="Arial"/>
            </a:endParaRPr>
          </a:p>
        </p:txBody>
      </p:sp>
      <p:pic>
        <p:nvPicPr>
          <p:cNvPr id="121" name="Picture 120"/>
          <p:cNvPicPr/>
          <p:nvPr/>
        </p:nvPicPr>
        <p:blipFill>
          <a:blip r:embed="rId2"/>
          <a:srcRect r="59" b="61916"/>
          <a:stretch/>
        </p:blipFill>
        <p:spPr>
          <a:xfrm>
            <a:off x="712800" y="934920"/>
            <a:ext cx="2029680" cy="4276440"/>
          </a:xfrm>
          <a:prstGeom prst="rect">
            <a:avLst/>
          </a:prstGeom>
          <a:ln>
            <a:noFill/>
          </a:ln>
        </p:spPr>
      </p:pic>
      <p:pic>
        <p:nvPicPr>
          <p:cNvPr id="122" name="Picture 121"/>
          <p:cNvPicPr/>
          <p:nvPr/>
        </p:nvPicPr>
        <p:blipFill>
          <a:blip r:embed="rId3"/>
          <a:stretch/>
        </p:blipFill>
        <p:spPr>
          <a:xfrm>
            <a:off x="2984400" y="1006560"/>
            <a:ext cx="1942560" cy="4205160"/>
          </a:xfrm>
          <a:prstGeom prst="rect">
            <a:avLst/>
          </a:prstGeom>
          <a:ln>
            <a:noFill/>
          </a:ln>
        </p:spPr>
      </p:pic>
      <p:pic>
        <p:nvPicPr>
          <p:cNvPr id="123" name="Picture 122"/>
          <p:cNvPicPr/>
          <p:nvPr/>
        </p:nvPicPr>
        <p:blipFill>
          <a:blip r:embed="rId4"/>
          <a:stretch/>
        </p:blipFill>
        <p:spPr>
          <a:xfrm>
            <a:off x="5214960" y="960120"/>
            <a:ext cx="1964160" cy="4251600"/>
          </a:xfrm>
          <a:prstGeom prst="rect">
            <a:avLst/>
          </a:prstGeom>
          <a:ln>
            <a:noFill/>
          </a:ln>
        </p:spPr>
      </p:pic>
      <p:pic>
        <p:nvPicPr>
          <p:cNvPr id="124" name="Picture 123"/>
          <p:cNvPicPr/>
          <p:nvPr/>
        </p:nvPicPr>
        <p:blipFill>
          <a:blip r:embed="rId5"/>
          <a:stretch/>
        </p:blipFill>
        <p:spPr>
          <a:xfrm>
            <a:off x="7498080" y="969840"/>
            <a:ext cx="1919880" cy="420588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44" name="CustomShape 2"/>
          <p:cNvSpPr/>
          <p:nvPr/>
        </p:nvSpPr>
        <p:spPr>
          <a:xfrm>
            <a:off x="451440" y="163440"/>
            <a:ext cx="8578440" cy="48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b="1" strike="noStrike" spc="-1">
                <a:solidFill>
                  <a:srgbClr val="FAFAFA"/>
                </a:solidFill>
                <a:latin typeface="Times New Roman"/>
              </a:rPr>
              <a:t>Outlines of Presentation</a:t>
            </a:r>
            <a:endParaRPr lang="en-US" sz="2800" b="0" strike="noStrike" spc="-1">
              <a:latin typeface="Arial"/>
            </a:endParaRPr>
          </a:p>
        </p:txBody>
      </p:sp>
      <p:sp>
        <p:nvSpPr>
          <p:cNvPr id="45" name="CustomShape 3"/>
          <p:cNvSpPr/>
          <p:nvPr/>
        </p:nvSpPr>
        <p:spPr>
          <a:xfrm>
            <a:off x="562320" y="907200"/>
            <a:ext cx="8578440" cy="423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216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rPr>
              <a:t>Introduction</a:t>
            </a:r>
            <a:endParaRPr lang="en-US" sz="3200" b="0" strike="noStrike" spc="-1">
              <a:latin typeface="Arial"/>
            </a:endParaRPr>
          </a:p>
          <a:p>
            <a:pPr marL="216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rPr>
              <a:t>Why go to an internship?</a:t>
            </a:r>
            <a:endParaRPr lang="en-US" sz="3200" b="0" strike="noStrike" spc="-1">
              <a:latin typeface="Arial"/>
            </a:endParaRPr>
          </a:p>
          <a:p>
            <a:pPr marL="216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rPr>
              <a:t>What should be prepared?</a:t>
            </a:r>
            <a:endParaRPr lang="en-US" sz="3200" b="0" strike="noStrike" spc="-1">
              <a:latin typeface="Arial"/>
            </a:endParaRPr>
          </a:p>
          <a:p>
            <a:pPr marL="216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rPr>
              <a:t>What kind of company should apply for an internship?</a:t>
            </a:r>
            <a:endParaRPr lang="en-US" sz="3200" b="0" strike="noStrike" spc="-1">
              <a:latin typeface="Arial"/>
            </a:endParaRPr>
          </a:p>
          <a:p>
            <a:pPr marL="216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rPr>
              <a:t>What should I prepare to get a job before finish universtiy?</a:t>
            </a:r>
            <a:endParaRPr lang="en-US" sz="3200" b="0" strike="noStrike" spc="-1">
              <a:latin typeface="Arial"/>
            </a:endParaRPr>
          </a:p>
          <a:p>
            <a:pPr marL="216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rPr>
              <a:t>My Internship Experience</a:t>
            </a:r>
            <a:endParaRPr lang="en-US" sz="3200" b="0" strike="noStrike" spc="-1">
              <a:latin typeface="Arial"/>
            </a:endParaRPr>
          </a:p>
          <a:p>
            <a:pPr marL="216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rPr>
              <a:t>What were the challenges?</a:t>
            </a:r>
            <a:endParaRPr lang="en-US" sz="3200" b="0" strike="noStrike" spc="-1">
              <a:latin typeface="Arial"/>
            </a:endParaRPr>
          </a:p>
          <a:p>
            <a:pPr marL="216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rPr>
              <a:t>Conclusion</a:t>
            </a:r>
            <a:endParaRPr lang="en-US" sz="32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126" name="CustomShape 2"/>
          <p:cNvSpPr/>
          <p:nvPr/>
        </p:nvSpPr>
        <p:spPr>
          <a:xfrm>
            <a:off x="415440" y="30744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4000" b="1" strike="noStrike" spc="-1" baseline="33000">
                <a:solidFill>
                  <a:srgbClr val="FAFAFA"/>
                </a:solidFill>
                <a:latin typeface="Times New Roman"/>
              </a:rPr>
              <a:t>MMDS-Player</a:t>
            </a:r>
            <a:endParaRPr lang="en-US" sz="4000" b="0" strike="noStrike" spc="-1">
              <a:latin typeface="Arial"/>
            </a:endParaRPr>
          </a:p>
        </p:txBody>
      </p:sp>
      <p:pic>
        <p:nvPicPr>
          <p:cNvPr id="127" name="Picture 126"/>
          <p:cNvPicPr/>
          <p:nvPr/>
        </p:nvPicPr>
        <p:blipFill>
          <a:blip r:embed="rId2"/>
          <a:stretch/>
        </p:blipFill>
        <p:spPr>
          <a:xfrm>
            <a:off x="354600" y="961200"/>
            <a:ext cx="2754000" cy="464904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129" name="CustomShape 2"/>
          <p:cNvSpPr/>
          <p:nvPr/>
        </p:nvSpPr>
        <p:spPr>
          <a:xfrm>
            <a:off x="415440" y="30744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4000" b="1" strike="noStrike" spc="-1" baseline="33000">
                <a:solidFill>
                  <a:srgbClr val="FAFAFA"/>
                </a:solidFill>
                <a:latin typeface="Times New Roman"/>
              </a:rPr>
              <a:t>S-JOY</a:t>
            </a:r>
            <a:endParaRPr lang="en-US" sz="4000" b="0" strike="noStrike" spc="-1">
              <a:latin typeface="Arial"/>
            </a:endParaRPr>
          </a:p>
        </p:txBody>
      </p:sp>
      <p:pic>
        <p:nvPicPr>
          <p:cNvPr id="130" name="Picture 129"/>
          <p:cNvPicPr/>
          <p:nvPr/>
        </p:nvPicPr>
        <p:blipFill>
          <a:blip r:embed="rId2"/>
          <a:stretch/>
        </p:blipFill>
        <p:spPr>
          <a:xfrm>
            <a:off x="509040" y="914400"/>
            <a:ext cx="3056760" cy="444060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132" name="CustomShape 2"/>
          <p:cNvSpPr/>
          <p:nvPr/>
        </p:nvSpPr>
        <p:spPr>
          <a:xfrm>
            <a:off x="415440" y="30744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4000" b="1" strike="noStrike" spc="-1" baseline="33000">
                <a:solidFill>
                  <a:srgbClr val="FAFAFA"/>
                </a:solidFill>
                <a:latin typeface="Times New Roman"/>
              </a:rPr>
              <a:t>Software Development Method</a:t>
            </a:r>
            <a:endParaRPr lang="en-US" sz="4000" b="0" strike="noStrike" spc="-1">
              <a:latin typeface="Arial"/>
            </a:endParaRPr>
          </a:p>
        </p:txBody>
      </p:sp>
      <p:pic>
        <p:nvPicPr>
          <p:cNvPr id="133" name="Picture 132"/>
          <p:cNvPicPr/>
          <p:nvPr/>
        </p:nvPicPr>
        <p:blipFill>
          <a:blip r:embed="rId2"/>
          <a:stretch/>
        </p:blipFill>
        <p:spPr>
          <a:xfrm>
            <a:off x="940320" y="1056240"/>
            <a:ext cx="8571960" cy="428544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135" name="CustomShape 2"/>
          <p:cNvSpPr/>
          <p:nvPr/>
        </p:nvSpPr>
        <p:spPr>
          <a:xfrm>
            <a:off x="415440" y="23544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4000" b="1" strike="noStrike" spc="-1" baseline="33000">
                <a:solidFill>
                  <a:srgbClr val="FAFAFA"/>
                </a:solidFill>
                <a:latin typeface="Times New Roman"/>
              </a:rPr>
              <a:t>Development Process</a:t>
            </a:r>
            <a:endParaRPr lang="en-US" sz="4000" b="0" strike="noStrike" spc="-1">
              <a:latin typeface="Arial"/>
            </a:endParaRPr>
          </a:p>
        </p:txBody>
      </p:sp>
      <p:sp>
        <p:nvSpPr>
          <p:cNvPr id="136" name="CustomShape 3"/>
          <p:cNvSpPr/>
          <p:nvPr/>
        </p:nvSpPr>
        <p:spPr>
          <a:xfrm>
            <a:off x="548640" y="1463040"/>
            <a:ext cx="2285640" cy="731160"/>
          </a:xfrm>
          <a:custGeom>
            <a:avLst/>
            <a:gdLst/>
            <a:ahLst/>
            <a:cxnLst/>
            <a:rect l="l" t="t" r="r" b="b"/>
            <a:pathLst>
              <a:path w="6352" h="2034">
                <a:moveTo>
                  <a:pt x="338" y="0"/>
                </a:moveTo>
                <a:lnTo>
                  <a:pt x="339" y="0"/>
                </a:lnTo>
                <a:cubicBezTo>
                  <a:pt x="279" y="0"/>
                  <a:pt x="221" y="16"/>
                  <a:pt x="169" y="45"/>
                </a:cubicBezTo>
                <a:cubicBezTo>
                  <a:pt x="118" y="75"/>
                  <a:pt x="75" y="118"/>
                  <a:pt x="45" y="169"/>
                </a:cubicBezTo>
                <a:cubicBezTo>
                  <a:pt x="16" y="221"/>
                  <a:pt x="0" y="279"/>
                  <a:pt x="0" y="339"/>
                </a:cubicBezTo>
                <a:lnTo>
                  <a:pt x="0" y="1694"/>
                </a:lnTo>
                <a:lnTo>
                  <a:pt x="0" y="1694"/>
                </a:lnTo>
                <a:cubicBezTo>
                  <a:pt x="0" y="1754"/>
                  <a:pt x="16" y="1812"/>
                  <a:pt x="45" y="1864"/>
                </a:cubicBezTo>
                <a:cubicBezTo>
                  <a:pt x="75" y="1915"/>
                  <a:pt x="118" y="1958"/>
                  <a:pt x="169" y="1988"/>
                </a:cubicBezTo>
                <a:cubicBezTo>
                  <a:pt x="221" y="2017"/>
                  <a:pt x="279" y="2033"/>
                  <a:pt x="339" y="2033"/>
                </a:cubicBezTo>
                <a:lnTo>
                  <a:pt x="6012" y="2033"/>
                </a:lnTo>
                <a:lnTo>
                  <a:pt x="6012" y="2033"/>
                </a:lnTo>
                <a:cubicBezTo>
                  <a:pt x="6072" y="2033"/>
                  <a:pt x="6130" y="2017"/>
                  <a:pt x="6182" y="1988"/>
                </a:cubicBezTo>
                <a:cubicBezTo>
                  <a:pt x="6233" y="1958"/>
                  <a:pt x="6276" y="1915"/>
                  <a:pt x="6306" y="1864"/>
                </a:cubicBezTo>
                <a:cubicBezTo>
                  <a:pt x="6335" y="1812"/>
                  <a:pt x="6351" y="1754"/>
                  <a:pt x="6351" y="1694"/>
                </a:cubicBezTo>
                <a:lnTo>
                  <a:pt x="6350" y="338"/>
                </a:lnTo>
                <a:lnTo>
                  <a:pt x="6351" y="339"/>
                </a:lnTo>
                <a:lnTo>
                  <a:pt x="6351" y="339"/>
                </a:lnTo>
                <a:cubicBezTo>
                  <a:pt x="6351" y="279"/>
                  <a:pt x="6335" y="221"/>
                  <a:pt x="6306" y="169"/>
                </a:cubicBezTo>
                <a:cubicBezTo>
                  <a:pt x="6276" y="118"/>
                  <a:pt x="6233" y="75"/>
                  <a:pt x="6182" y="45"/>
                </a:cubicBezTo>
                <a:cubicBezTo>
                  <a:pt x="6130" y="16"/>
                  <a:pt x="6072" y="0"/>
                  <a:pt x="6012" y="0"/>
                </a:cubicBezTo>
                <a:lnTo>
                  <a:pt x="338" y="0"/>
                </a:lnTo>
              </a:path>
            </a:pathLst>
          </a:custGeom>
          <a:solidFill>
            <a:srgbClr val="F5F5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000000"/>
                </a:solidFill>
                <a:latin typeface="Arial"/>
                <a:ea typeface="DejaVu Sans"/>
              </a:rPr>
              <a:t>Project Requirement</a:t>
            </a:r>
            <a:endParaRPr lang="en-US" sz="1800" b="0" strike="noStrike" spc="-1">
              <a:latin typeface="Arial"/>
            </a:endParaRPr>
          </a:p>
        </p:txBody>
      </p:sp>
      <p:sp>
        <p:nvSpPr>
          <p:cNvPr id="137" name="CustomShape 4"/>
          <p:cNvSpPr/>
          <p:nvPr/>
        </p:nvSpPr>
        <p:spPr>
          <a:xfrm>
            <a:off x="548640" y="3419280"/>
            <a:ext cx="2285640" cy="731160"/>
          </a:xfrm>
          <a:custGeom>
            <a:avLst/>
            <a:gdLst/>
            <a:ahLst/>
            <a:cxnLst/>
            <a:rect l="l" t="t" r="r" b="b"/>
            <a:pathLst>
              <a:path w="6352" h="2034">
                <a:moveTo>
                  <a:pt x="338" y="0"/>
                </a:moveTo>
                <a:lnTo>
                  <a:pt x="339" y="0"/>
                </a:lnTo>
                <a:cubicBezTo>
                  <a:pt x="279" y="0"/>
                  <a:pt x="221" y="16"/>
                  <a:pt x="169" y="45"/>
                </a:cubicBezTo>
                <a:cubicBezTo>
                  <a:pt x="118" y="75"/>
                  <a:pt x="75" y="118"/>
                  <a:pt x="45" y="169"/>
                </a:cubicBezTo>
                <a:cubicBezTo>
                  <a:pt x="16" y="221"/>
                  <a:pt x="0" y="279"/>
                  <a:pt x="0" y="339"/>
                </a:cubicBezTo>
                <a:lnTo>
                  <a:pt x="0" y="1694"/>
                </a:lnTo>
                <a:lnTo>
                  <a:pt x="0" y="1694"/>
                </a:lnTo>
                <a:cubicBezTo>
                  <a:pt x="0" y="1754"/>
                  <a:pt x="16" y="1812"/>
                  <a:pt x="45" y="1864"/>
                </a:cubicBezTo>
                <a:cubicBezTo>
                  <a:pt x="75" y="1915"/>
                  <a:pt x="118" y="1958"/>
                  <a:pt x="169" y="1988"/>
                </a:cubicBezTo>
                <a:cubicBezTo>
                  <a:pt x="221" y="2017"/>
                  <a:pt x="279" y="2033"/>
                  <a:pt x="339" y="2033"/>
                </a:cubicBezTo>
                <a:lnTo>
                  <a:pt x="6012" y="2033"/>
                </a:lnTo>
                <a:lnTo>
                  <a:pt x="6012" y="2033"/>
                </a:lnTo>
                <a:cubicBezTo>
                  <a:pt x="6072" y="2033"/>
                  <a:pt x="6130" y="2017"/>
                  <a:pt x="6182" y="1988"/>
                </a:cubicBezTo>
                <a:cubicBezTo>
                  <a:pt x="6233" y="1958"/>
                  <a:pt x="6276" y="1915"/>
                  <a:pt x="6306" y="1864"/>
                </a:cubicBezTo>
                <a:cubicBezTo>
                  <a:pt x="6335" y="1812"/>
                  <a:pt x="6351" y="1754"/>
                  <a:pt x="6351" y="1694"/>
                </a:cubicBezTo>
                <a:lnTo>
                  <a:pt x="6350" y="338"/>
                </a:lnTo>
                <a:lnTo>
                  <a:pt x="6351" y="339"/>
                </a:lnTo>
                <a:lnTo>
                  <a:pt x="6351" y="339"/>
                </a:lnTo>
                <a:cubicBezTo>
                  <a:pt x="6351" y="279"/>
                  <a:pt x="6335" y="221"/>
                  <a:pt x="6306" y="169"/>
                </a:cubicBezTo>
                <a:cubicBezTo>
                  <a:pt x="6276" y="118"/>
                  <a:pt x="6233" y="75"/>
                  <a:pt x="6182" y="45"/>
                </a:cubicBezTo>
                <a:cubicBezTo>
                  <a:pt x="6130" y="16"/>
                  <a:pt x="6072" y="0"/>
                  <a:pt x="6012" y="0"/>
                </a:cubicBezTo>
                <a:lnTo>
                  <a:pt x="338" y="0"/>
                </a:lnTo>
              </a:path>
            </a:pathLst>
          </a:custGeom>
          <a:solidFill>
            <a:srgbClr val="F5F5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000000"/>
                </a:solidFill>
                <a:latin typeface="Arial"/>
                <a:ea typeface="DejaVu Sans"/>
              </a:rPr>
              <a:t>UI Design illustration</a:t>
            </a:r>
            <a:endParaRPr lang="en-US" sz="1800" b="0" strike="noStrike" spc="-1">
              <a:latin typeface="Arial"/>
            </a:endParaRPr>
          </a:p>
        </p:txBody>
      </p:sp>
      <p:sp>
        <p:nvSpPr>
          <p:cNvPr id="138" name="CustomShape 5"/>
          <p:cNvSpPr/>
          <p:nvPr/>
        </p:nvSpPr>
        <p:spPr>
          <a:xfrm>
            <a:off x="548640" y="2468880"/>
            <a:ext cx="2285640" cy="731160"/>
          </a:xfrm>
          <a:custGeom>
            <a:avLst/>
            <a:gdLst/>
            <a:ahLst/>
            <a:cxnLst/>
            <a:rect l="l" t="t" r="r" b="b"/>
            <a:pathLst>
              <a:path w="6352" h="2034">
                <a:moveTo>
                  <a:pt x="338" y="0"/>
                </a:moveTo>
                <a:lnTo>
                  <a:pt x="339" y="0"/>
                </a:lnTo>
                <a:cubicBezTo>
                  <a:pt x="279" y="0"/>
                  <a:pt x="221" y="16"/>
                  <a:pt x="169" y="45"/>
                </a:cubicBezTo>
                <a:cubicBezTo>
                  <a:pt x="118" y="75"/>
                  <a:pt x="75" y="118"/>
                  <a:pt x="45" y="169"/>
                </a:cubicBezTo>
                <a:cubicBezTo>
                  <a:pt x="16" y="221"/>
                  <a:pt x="0" y="279"/>
                  <a:pt x="0" y="339"/>
                </a:cubicBezTo>
                <a:lnTo>
                  <a:pt x="0" y="1694"/>
                </a:lnTo>
                <a:lnTo>
                  <a:pt x="0" y="1694"/>
                </a:lnTo>
                <a:cubicBezTo>
                  <a:pt x="0" y="1754"/>
                  <a:pt x="16" y="1812"/>
                  <a:pt x="45" y="1864"/>
                </a:cubicBezTo>
                <a:cubicBezTo>
                  <a:pt x="75" y="1915"/>
                  <a:pt x="118" y="1958"/>
                  <a:pt x="169" y="1988"/>
                </a:cubicBezTo>
                <a:cubicBezTo>
                  <a:pt x="221" y="2017"/>
                  <a:pt x="279" y="2033"/>
                  <a:pt x="339" y="2033"/>
                </a:cubicBezTo>
                <a:lnTo>
                  <a:pt x="6012" y="2033"/>
                </a:lnTo>
                <a:lnTo>
                  <a:pt x="6012" y="2033"/>
                </a:lnTo>
                <a:cubicBezTo>
                  <a:pt x="6072" y="2033"/>
                  <a:pt x="6130" y="2017"/>
                  <a:pt x="6182" y="1988"/>
                </a:cubicBezTo>
                <a:cubicBezTo>
                  <a:pt x="6233" y="1958"/>
                  <a:pt x="6276" y="1915"/>
                  <a:pt x="6306" y="1864"/>
                </a:cubicBezTo>
                <a:cubicBezTo>
                  <a:pt x="6335" y="1812"/>
                  <a:pt x="6351" y="1754"/>
                  <a:pt x="6351" y="1694"/>
                </a:cubicBezTo>
                <a:lnTo>
                  <a:pt x="6350" y="338"/>
                </a:lnTo>
                <a:lnTo>
                  <a:pt x="6351" y="339"/>
                </a:lnTo>
                <a:lnTo>
                  <a:pt x="6351" y="339"/>
                </a:lnTo>
                <a:cubicBezTo>
                  <a:pt x="6351" y="279"/>
                  <a:pt x="6335" y="221"/>
                  <a:pt x="6306" y="169"/>
                </a:cubicBezTo>
                <a:cubicBezTo>
                  <a:pt x="6276" y="118"/>
                  <a:pt x="6233" y="75"/>
                  <a:pt x="6182" y="45"/>
                </a:cubicBezTo>
                <a:cubicBezTo>
                  <a:pt x="6130" y="16"/>
                  <a:pt x="6072" y="0"/>
                  <a:pt x="6012" y="0"/>
                </a:cubicBezTo>
                <a:lnTo>
                  <a:pt x="338" y="0"/>
                </a:lnTo>
              </a:path>
            </a:pathLst>
          </a:custGeom>
          <a:solidFill>
            <a:srgbClr val="F5F5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000000"/>
                </a:solidFill>
                <a:latin typeface="Arial"/>
                <a:ea typeface="DejaVu Sans"/>
              </a:rPr>
              <a:t>Project Schedule</a:t>
            </a:r>
            <a:endParaRPr lang="en-US" sz="1800" b="0" strike="noStrike" spc="-1">
              <a:latin typeface="Arial"/>
            </a:endParaRPr>
          </a:p>
        </p:txBody>
      </p:sp>
      <p:sp>
        <p:nvSpPr>
          <p:cNvPr id="139" name="CustomShape 6"/>
          <p:cNvSpPr/>
          <p:nvPr/>
        </p:nvSpPr>
        <p:spPr>
          <a:xfrm>
            <a:off x="548640" y="4389120"/>
            <a:ext cx="2285640" cy="731160"/>
          </a:xfrm>
          <a:custGeom>
            <a:avLst/>
            <a:gdLst/>
            <a:ahLst/>
            <a:cxnLst/>
            <a:rect l="l" t="t" r="r" b="b"/>
            <a:pathLst>
              <a:path w="6352" h="2034">
                <a:moveTo>
                  <a:pt x="338" y="0"/>
                </a:moveTo>
                <a:lnTo>
                  <a:pt x="339" y="0"/>
                </a:lnTo>
                <a:cubicBezTo>
                  <a:pt x="279" y="0"/>
                  <a:pt x="221" y="16"/>
                  <a:pt x="169" y="45"/>
                </a:cubicBezTo>
                <a:cubicBezTo>
                  <a:pt x="118" y="75"/>
                  <a:pt x="75" y="118"/>
                  <a:pt x="45" y="169"/>
                </a:cubicBezTo>
                <a:cubicBezTo>
                  <a:pt x="16" y="221"/>
                  <a:pt x="0" y="279"/>
                  <a:pt x="0" y="339"/>
                </a:cubicBezTo>
                <a:lnTo>
                  <a:pt x="0" y="1694"/>
                </a:lnTo>
                <a:lnTo>
                  <a:pt x="0" y="1694"/>
                </a:lnTo>
                <a:cubicBezTo>
                  <a:pt x="0" y="1754"/>
                  <a:pt x="16" y="1812"/>
                  <a:pt x="45" y="1864"/>
                </a:cubicBezTo>
                <a:cubicBezTo>
                  <a:pt x="75" y="1915"/>
                  <a:pt x="118" y="1958"/>
                  <a:pt x="169" y="1988"/>
                </a:cubicBezTo>
                <a:cubicBezTo>
                  <a:pt x="221" y="2017"/>
                  <a:pt x="279" y="2033"/>
                  <a:pt x="339" y="2033"/>
                </a:cubicBezTo>
                <a:lnTo>
                  <a:pt x="6012" y="2033"/>
                </a:lnTo>
                <a:lnTo>
                  <a:pt x="6012" y="2033"/>
                </a:lnTo>
                <a:cubicBezTo>
                  <a:pt x="6072" y="2033"/>
                  <a:pt x="6130" y="2017"/>
                  <a:pt x="6182" y="1988"/>
                </a:cubicBezTo>
                <a:cubicBezTo>
                  <a:pt x="6233" y="1958"/>
                  <a:pt x="6276" y="1915"/>
                  <a:pt x="6306" y="1864"/>
                </a:cubicBezTo>
                <a:cubicBezTo>
                  <a:pt x="6335" y="1812"/>
                  <a:pt x="6351" y="1754"/>
                  <a:pt x="6351" y="1694"/>
                </a:cubicBezTo>
                <a:lnTo>
                  <a:pt x="6350" y="338"/>
                </a:lnTo>
                <a:lnTo>
                  <a:pt x="6351" y="339"/>
                </a:lnTo>
                <a:lnTo>
                  <a:pt x="6351" y="339"/>
                </a:lnTo>
                <a:cubicBezTo>
                  <a:pt x="6351" y="279"/>
                  <a:pt x="6335" y="221"/>
                  <a:pt x="6306" y="169"/>
                </a:cubicBezTo>
                <a:cubicBezTo>
                  <a:pt x="6276" y="118"/>
                  <a:pt x="6233" y="75"/>
                  <a:pt x="6182" y="45"/>
                </a:cubicBezTo>
                <a:cubicBezTo>
                  <a:pt x="6130" y="16"/>
                  <a:pt x="6072" y="0"/>
                  <a:pt x="6012" y="0"/>
                </a:cubicBezTo>
                <a:lnTo>
                  <a:pt x="338" y="0"/>
                </a:lnTo>
              </a:path>
            </a:pathLst>
          </a:custGeom>
          <a:solidFill>
            <a:srgbClr val="F5F5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000000"/>
                </a:solidFill>
                <a:latin typeface="Arial"/>
                <a:ea typeface="DejaVu Sans"/>
              </a:rPr>
              <a:t>POC implementation</a:t>
            </a:r>
            <a:endParaRPr lang="en-US" sz="1800" b="0" strike="noStrike" spc="-1">
              <a:latin typeface="Arial"/>
            </a:endParaRPr>
          </a:p>
        </p:txBody>
      </p:sp>
      <p:sp>
        <p:nvSpPr>
          <p:cNvPr id="140" name="CustomShape 7"/>
          <p:cNvSpPr/>
          <p:nvPr/>
        </p:nvSpPr>
        <p:spPr>
          <a:xfrm>
            <a:off x="3818160" y="4389120"/>
            <a:ext cx="2285640" cy="731160"/>
          </a:xfrm>
          <a:custGeom>
            <a:avLst/>
            <a:gdLst/>
            <a:ahLst/>
            <a:cxnLst/>
            <a:rect l="l" t="t" r="r" b="b"/>
            <a:pathLst>
              <a:path w="6352" h="2034">
                <a:moveTo>
                  <a:pt x="338" y="0"/>
                </a:moveTo>
                <a:lnTo>
                  <a:pt x="339" y="0"/>
                </a:lnTo>
                <a:cubicBezTo>
                  <a:pt x="279" y="0"/>
                  <a:pt x="221" y="16"/>
                  <a:pt x="169" y="45"/>
                </a:cubicBezTo>
                <a:cubicBezTo>
                  <a:pt x="118" y="75"/>
                  <a:pt x="75" y="118"/>
                  <a:pt x="45" y="169"/>
                </a:cubicBezTo>
                <a:cubicBezTo>
                  <a:pt x="16" y="221"/>
                  <a:pt x="0" y="279"/>
                  <a:pt x="0" y="339"/>
                </a:cubicBezTo>
                <a:lnTo>
                  <a:pt x="0" y="1694"/>
                </a:lnTo>
                <a:lnTo>
                  <a:pt x="0" y="1694"/>
                </a:lnTo>
                <a:cubicBezTo>
                  <a:pt x="0" y="1754"/>
                  <a:pt x="16" y="1812"/>
                  <a:pt x="45" y="1864"/>
                </a:cubicBezTo>
                <a:cubicBezTo>
                  <a:pt x="75" y="1915"/>
                  <a:pt x="118" y="1958"/>
                  <a:pt x="169" y="1988"/>
                </a:cubicBezTo>
                <a:cubicBezTo>
                  <a:pt x="221" y="2017"/>
                  <a:pt x="279" y="2033"/>
                  <a:pt x="339" y="2033"/>
                </a:cubicBezTo>
                <a:lnTo>
                  <a:pt x="6012" y="2033"/>
                </a:lnTo>
                <a:lnTo>
                  <a:pt x="6012" y="2033"/>
                </a:lnTo>
                <a:cubicBezTo>
                  <a:pt x="6072" y="2033"/>
                  <a:pt x="6130" y="2017"/>
                  <a:pt x="6182" y="1988"/>
                </a:cubicBezTo>
                <a:cubicBezTo>
                  <a:pt x="6233" y="1958"/>
                  <a:pt x="6276" y="1915"/>
                  <a:pt x="6306" y="1864"/>
                </a:cubicBezTo>
                <a:cubicBezTo>
                  <a:pt x="6335" y="1812"/>
                  <a:pt x="6351" y="1754"/>
                  <a:pt x="6351" y="1694"/>
                </a:cubicBezTo>
                <a:lnTo>
                  <a:pt x="6350" y="338"/>
                </a:lnTo>
                <a:lnTo>
                  <a:pt x="6351" y="339"/>
                </a:lnTo>
                <a:lnTo>
                  <a:pt x="6351" y="339"/>
                </a:lnTo>
                <a:cubicBezTo>
                  <a:pt x="6351" y="279"/>
                  <a:pt x="6335" y="221"/>
                  <a:pt x="6306" y="169"/>
                </a:cubicBezTo>
                <a:cubicBezTo>
                  <a:pt x="6276" y="118"/>
                  <a:pt x="6233" y="75"/>
                  <a:pt x="6182" y="45"/>
                </a:cubicBezTo>
                <a:cubicBezTo>
                  <a:pt x="6130" y="16"/>
                  <a:pt x="6072" y="0"/>
                  <a:pt x="6012" y="0"/>
                </a:cubicBezTo>
                <a:lnTo>
                  <a:pt x="338" y="0"/>
                </a:lnTo>
              </a:path>
            </a:pathLst>
          </a:custGeom>
          <a:solidFill>
            <a:srgbClr val="F5F5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000000"/>
                </a:solidFill>
                <a:latin typeface="Arial"/>
                <a:ea typeface="DejaVu Sans"/>
              </a:rPr>
              <a:t>UI Testing</a:t>
            </a:r>
            <a:endParaRPr lang="en-US" sz="1800" b="0" strike="noStrike" spc="-1">
              <a:latin typeface="Arial"/>
            </a:endParaRPr>
          </a:p>
        </p:txBody>
      </p:sp>
      <p:sp>
        <p:nvSpPr>
          <p:cNvPr id="141" name="CustomShape 8"/>
          <p:cNvSpPr/>
          <p:nvPr/>
        </p:nvSpPr>
        <p:spPr>
          <a:xfrm>
            <a:off x="3798720" y="3419280"/>
            <a:ext cx="2285640" cy="731160"/>
          </a:xfrm>
          <a:custGeom>
            <a:avLst/>
            <a:gdLst/>
            <a:ahLst/>
            <a:cxnLst/>
            <a:rect l="l" t="t" r="r" b="b"/>
            <a:pathLst>
              <a:path w="6352" h="2034">
                <a:moveTo>
                  <a:pt x="338" y="0"/>
                </a:moveTo>
                <a:lnTo>
                  <a:pt x="339" y="0"/>
                </a:lnTo>
                <a:cubicBezTo>
                  <a:pt x="279" y="0"/>
                  <a:pt x="221" y="16"/>
                  <a:pt x="169" y="45"/>
                </a:cubicBezTo>
                <a:cubicBezTo>
                  <a:pt x="118" y="75"/>
                  <a:pt x="75" y="118"/>
                  <a:pt x="45" y="169"/>
                </a:cubicBezTo>
                <a:cubicBezTo>
                  <a:pt x="16" y="221"/>
                  <a:pt x="0" y="279"/>
                  <a:pt x="0" y="339"/>
                </a:cubicBezTo>
                <a:lnTo>
                  <a:pt x="0" y="1694"/>
                </a:lnTo>
                <a:lnTo>
                  <a:pt x="0" y="1694"/>
                </a:lnTo>
                <a:cubicBezTo>
                  <a:pt x="0" y="1754"/>
                  <a:pt x="16" y="1812"/>
                  <a:pt x="45" y="1864"/>
                </a:cubicBezTo>
                <a:cubicBezTo>
                  <a:pt x="75" y="1915"/>
                  <a:pt x="118" y="1958"/>
                  <a:pt x="169" y="1988"/>
                </a:cubicBezTo>
                <a:cubicBezTo>
                  <a:pt x="221" y="2017"/>
                  <a:pt x="279" y="2033"/>
                  <a:pt x="339" y="2033"/>
                </a:cubicBezTo>
                <a:lnTo>
                  <a:pt x="6012" y="2033"/>
                </a:lnTo>
                <a:lnTo>
                  <a:pt x="6012" y="2033"/>
                </a:lnTo>
                <a:cubicBezTo>
                  <a:pt x="6072" y="2033"/>
                  <a:pt x="6130" y="2017"/>
                  <a:pt x="6182" y="1988"/>
                </a:cubicBezTo>
                <a:cubicBezTo>
                  <a:pt x="6233" y="1958"/>
                  <a:pt x="6276" y="1915"/>
                  <a:pt x="6306" y="1864"/>
                </a:cubicBezTo>
                <a:cubicBezTo>
                  <a:pt x="6335" y="1812"/>
                  <a:pt x="6351" y="1754"/>
                  <a:pt x="6351" y="1694"/>
                </a:cubicBezTo>
                <a:lnTo>
                  <a:pt x="6350" y="338"/>
                </a:lnTo>
                <a:lnTo>
                  <a:pt x="6351" y="339"/>
                </a:lnTo>
                <a:lnTo>
                  <a:pt x="6351" y="339"/>
                </a:lnTo>
                <a:cubicBezTo>
                  <a:pt x="6351" y="279"/>
                  <a:pt x="6335" y="221"/>
                  <a:pt x="6306" y="169"/>
                </a:cubicBezTo>
                <a:cubicBezTo>
                  <a:pt x="6276" y="118"/>
                  <a:pt x="6233" y="75"/>
                  <a:pt x="6182" y="45"/>
                </a:cubicBezTo>
                <a:cubicBezTo>
                  <a:pt x="6130" y="16"/>
                  <a:pt x="6072" y="0"/>
                  <a:pt x="6012" y="0"/>
                </a:cubicBezTo>
                <a:lnTo>
                  <a:pt x="338" y="0"/>
                </a:lnTo>
              </a:path>
            </a:pathLst>
          </a:custGeom>
          <a:solidFill>
            <a:srgbClr val="F5F5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000000"/>
                </a:solidFill>
                <a:latin typeface="Arial"/>
                <a:ea typeface="DejaVu Sans"/>
              </a:rPr>
              <a:t>API Integration</a:t>
            </a:r>
            <a:endParaRPr lang="en-US" sz="1800" b="0" strike="noStrike" spc="-1">
              <a:latin typeface="Arial"/>
            </a:endParaRPr>
          </a:p>
        </p:txBody>
      </p:sp>
      <p:sp>
        <p:nvSpPr>
          <p:cNvPr id="142" name="CustomShape 9"/>
          <p:cNvSpPr/>
          <p:nvPr/>
        </p:nvSpPr>
        <p:spPr>
          <a:xfrm>
            <a:off x="3831840" y="2432880"/>
            <a:ext cx="2285640" cy="731160"/>
          </a:xfrm>
          <a:custGeom>
            <a:avLst/>
            <a:gdLst/>
            <a:ahLst/>
            <a:cxnLst/>
            <a:rect l="l" t="t" r="r" b="b"/>
            <a:pathLst>
              <a:path w="6352" h="2034">
                <a:moveTo>
                  <a:pt x="338" y="0"/>
                </a:moveTo>
                <a:lnTo>
                  <a:pt x="339" y="0"/>
                </a:lnTo>
                <a:cubicBezTo>
                  <a:pt x="279" y="0"/>
                  <a:pt x="221" y="16"/>
                  <a:pt x="169" y="45"/>
                </a:cubicBezTo>
                <a:cubicBezTo>
                  <a:pt x="118" y="75"/>
                  <a:pt x="75" y="118"/>
                  <a:pt x="45" y="169"/>
                </a:cubicBezTo>
                <a:cubicBezTo>
                  <a:pt x="16" y="221"/>
                  <a:pt x="0" y="279"/>
                  <a:pt x="0" y="339"/>
                </a:cubicBezTo>
                <a:lnTo>
                  <a:pt x="0" y="1694"/>
                </a:lnTo>
                <a:lnTo>
                  <a:pt x="0" y="1694"/>
                </a:lnTo>
                <a:cubicBezTo>
                  <a:pt x="0" y="1754"/>
                  <a:pt x="16" y="1812"/>
                  <a:pt x="45" y="1864"/>
                </a:cubicBezTo>
                <a:cubicBezTo>
                  <a:pt x="75" y="1915"/>
                  <a:pt x="118" y="1958"/>
                  <a:pt x="169" y="1988"/>
                </a:cubicBezTo>
                <a:cubicBezTo>
                  <a:pt x="221" y="2017"/>
                  <a:pt x="279" y="2033"/>
                  <a:pt x="339" y="2033"/>
                </a:cubicBezTo>
                <a:lnTo>
                  <a:pt x="6012" y="2033"/>
                </a:lnTo>
                <a:lnTo>
                  <a:pt x="6012" y="2033"/>
                </a:lnTo>
                <a:cubicBezTo>
                  <a:pt x="6072" y="2033"/>
                  <a:pt x="6130" y="2017"/>
                  <a:pt x="6182" y="1988"/>
                </a:cubicBezTo>
                <a:cubicBezTo>
                  <a:pt x="6233" y="1958"/>
                  <a:pt x="6276" y="1915"/>
                  <a:pt x="6306" y="1864"/>
                </a:cubicBezTo>
                <a:cubicBezTo>
                  <a:pt x="6335" y="1812"/>
                  <a:pt x="6351" y="1754"/>
                  <a:pt x="6351" y="1694"/>
                </a:cubicBezTo>
                <a:lnTo>
                  <a:pt x="6350" y="338"/>
                </a:lnTo>
                <a:lnTo>
                  <a:pt x="6351" y="339"/>
                </a:lnTo>
                <a:lnTo>
                  <a:pt x="6351" y="339"/>
                </a:lnTo>
                <a:cubicBezTo>
                  <a:pt x="6351" y="279"/>
                  <a:pt x="6335" y="221"/>
                  <a:pt x="6306" y="169"/>
                </a:cubicBezTo>
                <a:cubicBezTo>
                  <a:pt x="6276" y="118"/>
                  <a:pt x="6233" y="75"/>
                  <a:pt x="6182" y="45"/>
                </a:cubicBezTo>
                <a:cubicBezTo>
                  <a:pt x="6130" y="16"/>
                  <a:pt x="6072" y="0"/>
                  <a:pt x="6012" y="0"/>
                </a:cubicBezTo>
                <a:lnTo>
                  <a:pt x="338" y="0"/>
                </a:lnTo>
              </a:path>
            </a:pathLst>
          </a:custGeom>
          <a:solidFill>
            <a:srgbClr val="F5F5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000000"/>
                </a:solidFill>
                <a:latin typeface="Arial"/>
                <a:ea typeface="DejaVu Sans"/>
              </a:rPr>
              <a:t>Persistence Data</a:t>
            </a:r>
            <a:endParaRPr lang="en-US" sz="1800" b="0" strike="noStrike" spc="-1">
              <a:latin typeface="Arial"/>
            </a:endParaRPr>
          </a:p>
        </p:txBody>
      </p:sp>
      <p:sp>
        <p:nvSpPr>
          <p:cNvPr id="143" name="CustomShape 10"/>
          <p:cNvSpPr/>
          <p:nvPr/>
        </p:nvSpPr>
        <p:spPr>
          <a:xfrm>
            <a:off x="3848400" y="1463040"/>
            <a:ext cx="2285640" cy="731160"/>
          </a:xfrm>
          <a:custGeom>
            <a:avLst/>
            <a:gdLst/>
            <a:ahLst/>
            <a:cxnLst/>
            <a:rect l="l" t="t" r="r" b="b"/>
            <a:pathLst>
              <a:path w="6352" h="2034">
                <a:moveTo>
                  <a:pt x="338" y="0"/>
                </a:moveTo>
                <a:lnTo>
                  <a:pt x="339" y="0"/>
                </a:lnTo>
                <a:cubicBezTo>
                  <a:pt x="279" y="0"/>
                  <a:pt x="221" y="16"/>
                  <a:pt x="169" y="45"/>
                </a:cubicBezTo>
                <a:cubicBezTo>
                  <a:pt x="118" y="75"/>
                  <a:pt x="75" y="118"/>
                  <a:pt x="45" y="169"/>
                </a:cubicBezTo>
                <a:cubicBezTo>
                  <a:pt x="16" y="221"/>
                  <a:pt x="0" y="279"/>
                  <a:pt x="0" y="339"/>
                </a:cubicBezTo>
                <a:lnTo>
                  <a:pt x="0" y="1694"/>
                </a:lnTo>
                <a:lnTo>
                  <a:pt x="0" y="1694"/>
                </a:lnTo>
                <a:cubicBezTo>
                  <a:pt x="0" y="1754"/>
                  <a:pt x="16" y="1812"/>
                  <a:pt x="45" y="1864"/>
                </a:cubicBezTo>
                <a:cubicBezTo>
                  <a:pt x="75" y="1915"/>
                  <a:pt x="118" y="1958"/>
                  <a:pt x="169" y="1988"/>
                </a:cubicBezTo>
                <a:cubicBezTo>
                  <a:pt x="221" y="2017"/>
                  <a:pt x="279" y="2033"/>
                  <a:pt x="339" y="2033"/>
                </a:cubicBezTo>
                <a:lnTo>
                  <a:pt x="6012" y="2033"/>
                </a:lnTo>
                <a:lnTo>
                  <a:pt x="6012" y="2033"/>
                </a:lnTo>
                <a:cubicBezTo>
                  <a:pt x="6072" y="2033"/>
                  <a:pt x="6130" y="2017"/>
                  <a:pt x="6182" y="1988"/>
                </a:cubicBezTo>
                <a:cubicBezTo>
                  <a:pt x="6233" y="1958"/>
                  <a:pt x="6276" y="1915"/>
                  <a:pt x="6306" y="1864"/>
                </a:cubicBezTo>
                <a:cubicBezTo>
                  <a:pt x="6335" y="1812"/>
                  <a:pt x="6351" y="1754"/>
                  <a:pt x="6351" y="1694"/>
                </a:cubicBezTo>
                <a:lnTo>
                  <a:pt x="6350" y="338"/>
                </a:lnTo>
                <a:lnTo>
                  <a:pt x="6351" y="339"/>
                </a:lnTo>
                <a:lnTo>
                  <a:pt x="6351" y="339"/>
                </a:lnTo>
                <a:cubicBezTo>
                  <a:pt x="6351" y="279"/>
                  <a:pt x="6335" y="221"/>
                  <a:pt x="6306" y="169"/>
                </a:cubicBezTo>
                <a:cubicBezTo>
                  <a:pt x="6276" y="118"/>
                  <a:pt x="6233" y="75"/>
                  <a:pt x="6182" y="45"/>
                </a:cubicBezTo>
                <a:cubicBezTo>
                  <a:pt x="6130" y="16"/>
                  <a:pt x="6072" y="0"/>
                  <a:pt x="6012" y="0"/>
                </a:cubicBezTo>
                <a:lnTo>
                  <a:pt x="338" y="0"/>
                </a:lnTo>
              </a:path>
            </a:pathLst>
          </a:custGeom>
          <a:solidFill>
            <a:srgbClr val="F5F5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000000"/>
                </a:solidFill>
                <a:latin typeface="Arial"/>
                <a:ea typeface="DejaVu Sans"/>
              </a:rPr>
              <a:t>Testing(alpha version)</a:t>
            </a:r>
            <a:endParaRPr lang="en-US" sz="1800" b="0" strike="noStrike" spc="-1">
              <a:latin typeface="Arial"/>
            </a:endParaRPr>
          </a:p>
        </p:txBody>
      </p:sp>
      <p:sp>
        <p:nvSpPr>
          <p:cNvPr id="144" name="Line 11"/>
          <p:cNvSpPr/>
          <p:nvPr/>
        </p:nvSpPr>
        <p:spPr>
          <a:xfrm>
            <a:off x="2762640" y="4572000"/>
            <a:ext cx="1097280" cy="0"/>
          </a:xfrm>
          <a:prstGeom prst="line">
            <a:avLst/>
          </a:prstGeom>
          <a:ln>
            <a:solidFill>
              <a:srgbClr val="FAFAFA"/>
            </a:solidFill>
            <a:tailEnd type="triangle" w="med" len="med"/>
          </a:ln>
        </p:spPr>
        <p:style>
          <a:lnRef idx="0">
            <a:scrgbClr r="0" g="0" b="0"/>
          </a:lnRef>
          <a:fillRef idx="0">
            <a:scrgbClr r="0" g="0" b="0"/>
          </a:fillRef>
          <a:effectRef idx="0">
            <a:scrgbClr r="0" g="0" b="0"/>
          </a:effectRef>
          <a:fontRef idx="minor"/>
        </p:style>
      </p:sp>
      <p:sp>
        <p:nvSpPr>
          <p:cNvPr id="145" name="Line 12"/>
          <p:cNvSpPr/>
          <p:nvPr/>
        </p:nvSpPr>
        <p:spPr>
          <a:xfrm flipH="1">
            <a:off x="2798640" y="4846320"/>
            <a:ext cx="1097280" cy="0"/>
          </a:xfrm>
          <a:prstGeom prst="line">
            <a:avLst/>
          </a:prstGeom>
          <a:ln>
            <a:solidFill>
              <a:srgbClr val="FAFAFA"/>
            </a:solidFill>
            <a:tailEnd type="triangle" w="med" len="med"/>
          </a:ln>
        </p:spPr>
        <p:style>
          <a:lnRef idx="0">
            <a:scrgbClr r="0" g="0" b="0"/>
          </a:lnRef>
          <a:fillRef idx="0">
            <a:scrgbClr r="0" g="0" b="0"/>
          </a:fillRef>
          <a:effectRef idx="0">
            <a:scrgbClr r="0" g="0" b="0"/>
          </a:effectRef>
          <a:fontRef idx="minor"/>
        </p:style>
      </p:sp>
      <p:sp>
        <p:nvSpPr>
          <p:cNvPr id="146" name="Line 13"/>
          <p:cNvSpPr/>
          <p:nvPr/>
        </p:nvSpPr>
        <p:spPr>
          <a:xfrm>
            <a:off x="1645920" y="2194560"/>
            <a:ext cx="0" cy="274320"/>
          </a:xfrm>
          <a:prstGeom prst="line">
            <a:avLst/>
          </a:prstGeom>
          <a:ln>
            <a:solidFill>
              <a:srgbClr val="FAFAFA"/>
            </a:solidFill>
            <a:tailEnd type="triangle" w="med" len="med"/>
          </a:ln>
        </p:spPr>
        <p:style>
          <a:lnRef idx="0">
            <a:scrgbClr r="0" g="0" b="0"/>
          </a:lnRef>
          <a:fillRef idx="0">
            <a:scrgbClr r="0" g="0" b="0"/>
          </a:fillRef>
          <a:effectRef idx="0">
            <a:scrgbClr r="0" g="0" b="0"/>
          </a:effectRef>
          <a:fontRef idx="minor"/>
        </p:style>
      </p:sp>
      <p:sp>
        <p:nvSpPr>
          <p:cNvPr id="147" name="Line 14"/>
          <p:cNvSpPr/>
          <p:nvPr/>
        </p:nvSpPr>
        <p:spPr>
          <a:xfrm>
            <a:off x="1645920" y="3166560"/>
            <a:ext cx="0" cy="274320"/>
          </a:xfrm>
          <a:prstGeom prst="line">
            <a:avLst/>
          </a:prstGeom>
          <a:ln>
            <a:solidFill>
              <a:srgbClr val="FAFAFA"/>
            </a:solidFill>
            <a:tailEnd type="triangle" w="med" len="med"/>
          </a:ln>
        </p:spPr>
        <p:style>
          <a:lnRef idx="0">
            <a:scrgbClr r="0" g="0" b="0"/>
          </a:lnRef>
          <a:fillRef idx="0">
            <a:scrgbClr r="0" g="0" b="0"/>
          </a:fillRef>
          <a:effectRef idx="0">
            <a:scrgbClr r="0" g="0" b="0"/>
          </a:effectRef>
          <a:fontRef idx="minor"/>
        </p:style>
      </p:sp>
      <p:sp>
        <p:nvSpPr>
          <p:cNvPr id="148" name="Line 15"/>
          <p:cNvSpPr/>
          <p:nvPr/>
        </p:nvSpPr>
        <p:spPr>
          <a:xfrm>
            <a:off x="1645920" y="4138560"/>
            <a:ext cx="0" cy="274320"/>
          </a:xfrm>
          <a:prstGeom prst="line">
            <a:avLst/>
          </a:prstGeom>
          <a:ln>
            <a:solidFill>
              <a:srgbClr val="FAFAFA"/>
            </a:solidFill>
            <a:tailEnd type="triangle" w="med" len="med"/>
          </a:ln>
        </p:spPr>
        <p:style>
          <a:lnRef idx="0">
            <a:scrgbClr r="0" g="0" b="0"/>
          </a:lnRef>
          <a:fillRef idx="0">
            <a:scrgbClr r="0" g="0" b="0"/>
          </a:fillRef>
          <a:effectRef idx="0">
            <a:scrgbClr r="0" g="0" b="0"/>
          </a:effectRef>
          <a:fontRef idx="minor"/>
        </p:style>
      </p:sp>
      <p:sp>
        <p:nvSpPr>
          <p:cNvPr id="149" name="Line 16"/>
          <p:cNvSpPr/>
          <p:nvPr/>
        </p:nvSpPr>
        <p:spPr>
          <a:xfrm flipV="1">
            <a:off x="4957200" y="4150800"/>
            <a:ext cx="0" cy="238320"/>
          </a:xfrm>
          <a:prstGeom prst="line">
            <a:avLst/>
          </a:prstGeom>
          <a:ln>
            <a:solidFill>
              <a:srgbClr val="FAFAFA"/>
            </a:solidFill>
            <a:tailEnd type="triangle" w="med" len="med"/>
          </a:ln>
        </p:spPr>
        <p:style>
          <a:lnRef idx="0">
            <a:scrgbClr r="0" g="0" b="0"/>
          </a:lnRef>
          <a:fillRef idx="0">
            <a:scrgbClr r="0" g="0" b="0"/>
          </a:fillRef>
          <a:effectRef idx="0">
            <a:scrgbClr r="0" g="0" b="0"/>
          </a:effectRef>
          <a:fontRef idx="minor"/>
        </p:style>
      </p:sp>
      <p:sp>
        <p:nvSpPr>
          <p:cNvPr id="150" name="Line 17"/>
          <p:cNvSpPr/>
          <p:nvPr/>
        </p:nvSpPr>
        <p:spPr>
          <a:xfrm flipV="1">
            <a:off x="4957200" y="3179160"/>
            <a:ext cx="0" cy="238320"/>
          </a:xfrm>
          <a:prstGeom prst="line">
            <a:avLst/>
          </a:prstGeom>
          <a:ln>
            <a:solidFill>
              <a:srgbClr val="FAFAFA"/>
            </a:solidFill>
            <a:tailEnd type="triangle" w="med" len="med"/>
          </a:ln>
        </p:spPr>
        <p:style>
          <a:lnRef idx="0">
            <a:scrgbClr r="0" g="0" b="0"/>
          </a:lnRef>
          <a:fillRef idx="0">
            <a:scrgbClr r="0" g="0" b="0"/>
          </a:fillRef>
          <a:effectRef idx="0">
            <a:scrgbClr r="0" g="0" b="0"/>
          </a:effectRef>
          <a:fontRef idx="minor"/>
        </p:style>
      </p:sp>
      <p:sp>
        <p:nvSpPr>
          <p:cNvPr id="151" name="Line 18"/>
          <p:cNvSpPr/>
          <p:nvPr/>
        </p:nvSpPr>
        <p:spPr>
          <a:xfrm flipV="1">
            <a:off x="4957200" y="2171160"/>
            <a:ext cx="0" cy="238320"/>
          </a:xfrm>
          <a:prstGeom prst="line">
            <a:avLst/>
          </a:prstGeom>
          <a:ln>
            <a:solidFill>
              <a:srgbClr val="FAFAFA"/>
            </a:solidFill>
            <a:tailEnd type="triangle" w="med" len="med"/>
          </a:ln>
        </p:spPr>
        <p:style>
          <a:lnRef idx="0">
            <a:scrgbClr r="0" g="0" b="0"/>
          </a:lnRef>
          <a:fillRef idx="0">
            <a:scrgbClr r="0" g="0" b="0"/>
          </a:fillRef>
          <a:effectRef idx="0">
            <a:scrgbClr r="0" g="0" b="0"/>
          </a:effectRef>
          <a:fontRef idx="minor"/>
        </p:style>
      </p:sp>
      <p:sp>
        <p:nvSpPr>
          <p:cNvPr id="152" name="CustomShape 19"/>
          <p:cNvSpPr/>
          <p:nvPr/>
        </p:nvSpPr>
        <p:spPr>
          <a:xfrm>
            <a:off x="6783120" y="1463040"/>
            <a:ext cx="2285640" cy="731160"/>
          </a:xfrm>
          <a:custGeom>
            <a:avLst/>
            <a:gdLst/>
            <a:ahLst/>
            <a:cxnLst/>
            <a:rect l="l" t="t" r="r" b="b"/>
            <a:pathLst>
              <a:path w="6352" h="2034">
                <a:moveTo>
                  <a:pt x="338" y="0"/>
                </a:moveTo>
                <a:lnTo>
                  <a:pt x="339" y="0"/>
                </a:lnTo>
                <a:cubicBezTo>
                  <a:pt x="279" y="0"/>
                  <a:pt x="221" y="16"/>
                  <a:pt x="169" y="45"/>
                </a:cubicBezTo>
                <a:cubicBezTo>
                  <a:pt x="118" y="75"/>
                  <a:pt x="75" y="118"/>
                  <a:pt x="45" y="169"/>
                </a:cubicBezTo>
                <a:cubicBezTo>
                  <a:pt x="16" y="221"/>
                  <a:pt x="0" y="279"/>
                  <a:pt x="0" y="339"/>
                </a:cubicBezTo>
                <a:lnTo>
                  <a:pt x="0" y="1694"/>
                </a:lnTo>
                <a:lnTo>
                  <a:pt x="0" y="1694"/>
                </a:lnTo>
                <a:cubicBezTo>
                  <a:pt x="0" y="1754"/>
                  <a:pt x="16" y="1812"/>
                  <a:pt x="45" y="1864"/>
                </a:cubicBezTo>
                <a:cubicBezTo>
                  <a:pt x="75" y="1915"/>
                  <a:pt x="118" y="1958"/>
                  <a:pt x="169" y="1988"/>
                </a:cubicBezTo>
                <a:cubicBezTo>
                  <a:pt x="221" y="2017"/>
                  <a:pt x="279" y="2033"/>
                  <a:pt x="339" y="2033"/>
                </a:cubicBezTo>
                <a:lnTo>
                  <a:pt x="6012" y="2033"/>
                </a:lnTo>
                <a:lnTo>
                  <a:pt x="6012" y="2033"/>
                </a:lnTo>
                <a:cubicBezTo>
                  <a:pt x="6072" y="2033"/>
                  <a:pt x="6130" y="2017"/>
                  <a:pt x="6182" y="1988"/>
                </a:cubicBezTo>
                <a:cubicBezTo>
                  <a:pt x="6233" y="1958"/>
                  <a:pt x="6276" y="1915"/>
                  <a:pt x="6306" y="1864"/>
                </a:cubicBezTo>
                <a:cubicBezTo>
                  <a:pt x="6335" y="1812"/>
                  <a:pt x="6351" y="1754"/>
                  <a:pt x="6351" y="1694"/>
                </a:cubicBezTo>
                <a:lnTo>
                  <a:pt x="6350" y="338"/>
                </a:lnTo>
                <a:lnTo>
                  <a:pt x="6351" y="339"/>
                </a:lnTo>
                <a:lnTo>
                  <a:pt x="6351" y="339"/>
                </a:lnTo>
                <a:cubicBezTo>
                  <a:pt x="6351" y="279"/>
                  <a:pt x="6335" y="221"/>
                  <a:pt x="6306" y="169"/>
                </a:cubicBezTo>
                <a:cubicBezTo>
                  <a:pt x="6276" y="118"/>
                  <a:pt x="6233" y="75"/>
                  <a:pt x="6182" y="45"/>
                </a:cubicBezTo>
                <a:cubicBezTo>
                  <a:pt x="6130" y="16"/>
                  <a:pt x="6072" y="0"/>
                  <a:pt x="6012" y="0"/>
                </a:cubicBezTo>
                <a:lnTo>
                  <a:pt x="338" y="0"/>
                </a:lnTo>
              </a:path>
            </a:pathLst>
          </a:custGeom>
          <a:solidFill>
            <a:srgbClr val="F5F5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000000"/>
                </a:solidFill>
                <a:latin typeface="Arial"/>
                <a:ea typeface="DejaVu Sans"/>
              </a:rPr>
              <a:t>Release(beta version)</a:t>
            </a:r>
            <a:endParaRPr lang="en-US" sz="1800" b="0" strike="noStrike" spc="-1">
              <a:latin typeface="Arial"/>
            </a:endParaRPr>
          </a:p>
        </p:txBody>
      </p:sp>
      <p:sp>
        <p:nvSpPr>
          <p:cNvPr id="153" name="CustomShape 20"/>
          <p:cNvSpPr/>
          <p:nvPr/>
        </p:nvSpPr>
        <p:spPr>
          <a:xfrm>
            <a:off x="6766560" y="2468880"/>
            <a:ext cx="2285640" cy="731160"/>
          </a:xfrm>
          <a:custGeom>
            <a:avLst/>
            <a:gdLst/>
            <a:ahLst/>
            <a:cxnLst/>
            <a:rect l="l" t="t" r="r" b="b"/>
            <a:pathLst>
              <a:path w="6352" h="2034">
                <a:moveTo>
                  <a:pt x="338" y="0"/>
                </a:moveTo>
                <a:lnTo>
                  <a:pt x="339" y="0"/>
                </a:lnTo>
                <a:cubicBezTo>
                  <a:pt x="279" y="0"/>
                  <a:pt x="221" y="16"/>
                  <a:pt x="169" y="45"/>
                </a:cubicBezTo>
                <a:cubicBezTo>
                  <a:pt x="118" y="75"/>
                  <a:pt x="75" y="118"/>
                  <a:pt x="45" y="169"/>
                </a:cubicBezTo>
                <a:cubicBezTo>
                  <a:pt x="16" y="221"/>
                  <a:pt x="0" y="279"/>
                  <a:pt x="0" y="339"/>
                </a:cubicBezTo>
                <a:lnTo>
                  <a:pt x="0" y="1694"/>
                </a:lnTo>
                <a:lnTo>
                  <a:pt x="0" y="1694"/>
                </a:lnTo>
                <a:cubicBezTo>
                  <a:pt x="0" y="1754"/>
                  <a:pt x="16" y="1812"/>
                  <a:pt x="45" y="1864"/>
                </a:cubicBezTo>
                <a:cubicBezTo>
                  <a:pt x="75" y="1915"/>
                  <a:pt x="118" y="1958"/>
                  <a:pt x="169" y="1988"/>
                </a:cubicBezTo>
                <a:cubicBezTo>
                  <a:pt x="221" y="2017"/>
                  <a:pt x="279" y="2033"/>
                  <a:pt x="339" y="2033"/>
                </a:cubicBezTo>
                <a:lnTo>
                  <a:pt x="6012" y="2033"/>
                </a:lnTo>
                <a:lnTo>
                  <a:pt x="6012" y="2033"/>
                </a:lnTo>
                <a:cubicBezTo>
                  <a:pt x="6072" y="2033"/>
                  <a:pt x="6130" y="2017"/>
                  <a:pt x="6182" y="1988"/>
                </a:cubicBezTo>
                <a:cubicBezTo>
                  <a:pt x="6233" y="1958"/>
                  <a:pt x="6276" y="1915"/>
                  <a:pt x="6306" y="1864"/>
                </a:cubicBezTo>
                <a:cubicBezTo>
                  <a:pt x="6335" y="1812"/>
                  <a:pt x="6351" y="1754"/>
                  <a:pt x="6351" y="1694"/>
                </a:cubicBezTo>
                <a:lnTo>
                  <a:pt x="6350" y="338"/>
                </a:lnTo>
                <a:lnTo>
                  <a:pt x="6351" y="339"/>
                </a:lnTo>
                <a:lnTo>
                  <a:pt x="6351" y="339"/>
                </a:lnTo>
                <a:cubicBezTo>
                  <a:pt x="6351" y="279"/>
                  <a:pt x="6335" y="221"/>
                  <a:pt x="6306" y="169"/>
                </a:cubicBezTo>
                <a:cubicBezTo>
                  <a:pt x="6276" y="118"/>
                  <a:pt x="6233" y="75"/>
                  <a:pt x="6182" y="45"/>
                </a:cubicBezTo>
                <a:cubicBezTo>
                  <a:pt x="6130" y="16"/>
                  <a:pt x="6072" y="0"/>
                  <a:pt x="6012" y="0"/>
                </a:cubicBezTo>
                <a:lnTo>
                  <a:pt x="338" y="0"/>
                </a:lnTo>
              </a:path>
            </a:pathLst>
          </a:custGeom>
          <a:solidFill>
            <a:srgbClr val="F5F5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800" b="0" strike="noStrike" spc="-1">
                <a:solidFill>
                  <a:srgbClr val="000000"/>
                </a:solidFill>
                <a:latin typeface="Arial"/>
                <a:ea typeface="DejaVu Sans"/>
              </a:rPr>
              <a:t>Client Confirmation</a:t>
            </a:r>
            <a:endParaRPr lang="en-US" sz="1800" b="0" strike="noStrike" spc="-1">
              <a:latin typeface="Arial"/>
            </a:endParaRPr>
          </a:p>
        </p:txBody>
      </p:sp>
      <p:sp>
        <p:nvSpPr>
          <p:cNvPr id="154" name="CustomShape 21"/>
          <p:cNvSpPr/>
          <p:nvPr/>
        </p:nvSpPr>
        <p:spPr>
          <a:xfrm>
            <a:off x="6766560" y="3474720"/>
            <a:ext cx="2285640" cy="731160"/>
          </a:xfrm>
          <a:custGeom>
            <a:avLst/>
            <a:gdLst/>
            <a:ahLst/>
            <a:cxnLst/>
            <a:rect l="l" t="t" r="r" b="b"/>
            <a:pathLst>
              <a:path w="6352" h="2034">
                <a:moveTo>
                  <a:pt x="338" y="0"/>
                </a:moveTo>
                <a:lnTo>
                  <a:pt x="339" y="0"/>
                </a:lnTo>
                <a:cubicBezTo>
                  <a:pt x="279" y="0"/>
                  <a:pt x="221" y="16"/>
                  <a:pt x="169" y="45"/>
                </a:cubicBezTo>
                <a:cubicBezTo>
                  <a:pt x="118" y="75"/>
                  <a:pt x="75" y="118"/>
                  <a:pt x="45" y="169"/>
                </a:cubicBezTo>
                <a:cubicBezTo>
                  <a:pt x="16" y="221"/>
                  <a:pt x="0" y="279"/>
                  <a:pt x="0" y="339"/>
                </a:cubicBezTo>
                <a:lnTo>
                  <a:pt x="0" y="1694"/>
                </a:lnTo>
                <a:lnTo>
                  <a:pt x="0" y="1694"/>
                </a:lnTo>
                <a:cubicBezTo>
                  <a:pt x="0" y="1754"/>
                  <a:pt x="16" y="1812"/>
                  <a:pt x="45" y="1864"/>
                </a:cubicBezTo>
                <a:cubicBezTo>
                  <a:pt x="75" y="1915"/>
                  <a:pt x="118" y="1958"/>
                  <a:pt x="169" y="1988"/>
                </a:cubicBezTo>
                <a:cubicBezTo>
                  <a:pt x="221" y="2017"/>
                  <a:pt x="279" y="2033"/>
                  <a:pt x="339" y="2033"/>
                </a:cubicBezTo>
                <a:lnTo>
                  <a:pt x="6012" y="2033"/>
                </a:lnTo>
                <a:lnTo>
                  <a:pt x="6012" y="2033"/>
                </a:lnTo>
                <a:cubicBezTo>
                  <a:pt x="6072" y="2033"/>
                  <a:pt x="6130" y="2017"/>
                  <a:pt x="6182" y="1988"/>
                </a:cubicBezTo>
                <a:cubicBezTo>
                  <a:pt x="6233" y="1958"/>
                  <a:pt x="6276" y="1915"/>
                  <a:pt x="6306" y="1864"/>
                </a:cubicBezTo>
                <a:cubicBezTo>
                  <a:pt x="6335" y="1812"/>
                  <a:pt x="6351" y="1754"/>
                  <a:pt x="6351" y="1694"/>
                </a:cubicBezTo>
                <a:lnTo>
                  <a:pt x="6350" y="338"/>
                </a:lnTo>
                <a:lnTo>
                  <a:pt x="6351" y="339"/>
                </a:lnTo>
                <a:lnTo>
                  <a:pt x="6351" y="339"/>
                </a:lnTo>
                <a:cubicBezTo>
                  <a:pt x="6351" y="279"/>
                  <a:pt x="6335" y="221"/>
                  <a:pt x="6306" y="169"/>
                </a:cubicBezTo>
                <a:cubicBezTo>
                  <a:pt x="6276" y="118"/>
                  <a:pt x="6233" y="75"/>
                  <a:pt x="6182" y="45"/>
                </a:cubicBezTo>
                <a:cubicBezTo>
                  <a:pt x="6130" y="16"/>
                  <a:pt x="6072" y="0"/>
                  <a:pt x="6012" y="0"/>
                </a:cubicBezTo>
                <a:lnTo>
                  <a:pt x="338" y="0"/>
                </a:lnTo>
              </a:path>
            </a:pathLst>
          </a:custGeom>
          <a:solidFill>
            <a:srgbClr val="F5F5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1600" b="0" strike="noStrike" spc="-1">
                <a:solidFill>
                  <a:srgbClr val="000000"/>
                </a:solidFill>
                <a:latin typeface="Arial"/>
                <a:ea typeface="DejaVu Sans"/>
              </a:rPr>
              <a:t>Release (stable version)</a:t>
            </a:r>
            <a:endParaRPr lang="en-US" sz="1600" b="0" strike="noStrike" spc="-1">
              <a:latin typeface="Arial"/>
            </a:endParaRPr>
          </a:p>
        </p:txBody>
      </p:sp>
      <p:sp>
        <p:nvSpPr>
          <p:cNvPr id="155" name="Line 22"/>
          <p:cNvSpPr/>
          <p:nvPr/>
        </p:nvSpPr>
        <p:spPr>
          <a:xfrm>
            <a:off x="4777920" y="2194560"/>
            <a:ext cx="0" cy="274320"/>
          </a:xfrm>
          <a:prstGeom prst="line">
            <a:avLst/>
          </a:prstGeom>
          <a:ln>
            <a:solidFill>
              <a:srgbClr val="FAFAFA"/>
            </a:solidFill>
            <a:tailEnd type="triangle" w="med" len="med"/>
          </a:ln>
        </p:spPr>
        <p:style>
          <a:lnRef idx="0">
            <a:scrgbClr r="0" g="0" b="0"/>
          </a:lnRef>
          <a:fillRef idx="0">
            <a:scrgbClr r="0" g="0" b="0"/>
          </a:fillRef>
          <a:effectRef idx="0">
            <a:scrgbClr r="0" g="0" b="0"/>
          </a:effectRef>
          <a:fontRef idx="minor"/>
        </p:style>
      </p:sp>
      <p:sp>
        <p:nvSpPr>
          <p:cNvPr id="156" name="Line 23"/>
          <p:cNvSpPr/>
          <p:nvPr/>
        </p:nvSpPr>
        <p:spPr>
          <a:xfrm>
            <a:off x="4777920" y="3166560"/>
            <a:ext cx="0" cy="274320"/>
          </a:xfrm>
          <a:prstGeom prst="line">
            <a:avLst/>
          </a:prstGeom>
          <a:ln>
            <a:solidFill>
              <a:srgbClr val="FAFAFA"/>
            </a:solidFill>
            <a:tailEnd type="triangle" w="med" len="med"/>
          </a:ln>
        </p:spPr>
        <p:style>
          <a:lnRef idx="0">
            <a:scrgbClr r="0" g="0" b="0"/>
          </a:lnRef>
          <a:fillRef idx="0">
            <a:scrgbClr r="0" g="0" b="0"/>
          </a:fillRef>
          <a:effectRef idx="0">
            <a:scrgbClr r="0" g="0" b="0"/>
          </a:effectRef>
          <a:fontRef idx="minor"/>
        </p:style>
      </p:sp>
      <p:sp>
        <p:nvSpPr>
          <p:cNvPr id="157" name="Line 24"/>
          <p:cNvSpPr/>
          <p:nvPr/>
        </p:nvSpPr>
        <p:spPr>
          <a:xfrm>
            <a:off x="4777920" y="4138560"/>
            <a:ext cx="0" cy="274320"/>
          </a:xfrm>
          <a:prstGeom prst="line">
            <a:avLst/>
          </a:prstGeom>
          <a:ln>
            <a:solidFill>
              <a:srgbClr val="FAFAFA"/>
            </a:solidFill>
            <a:tailEnd type="triangle" w="med" len="med"/>
          </a:ln>
        </p:spPr>
        <p:style>
          <a:lnRef idx="0">
            <a:scrgbClr r="0" g="0" b="0"/>
          </a:lnRef>
          <a:fillRef idx="0">
            <a:scrgbClr r="0" g="0" b="0"/>
          </a:fillRef>
          <a:effectRef idx="0">
            <a:scrgbClr r="0" g="0" b="0"/>
          </a:effectRef>
          <a:fontRef idx="minor"/>
        </p:style>
      </p:sp>
      <p:sp>
        <p:nvSpPr>
          <p:cNvPr id="158" name="Line 25"/>
          <p:cNvSpPr/>
          <p:nvPr/>
        </p:nvSpPr>
        <p:spPr>
          <a:xfrm>
            <a:off x="6134400" y="1864800"/>
            <a:ext cx="648720" cy="0"/>
          </a:xfrm>
          <a:prstGeom prst="line">
            <a:avLst/>
          </a:prstGeom>
          <a:ln>
            <a:solidFill>
              <a:srgbClr val="FAFAFA"/>
            </a:solidFill>
            <a:tailEnd type="triangle" w="med" len="med"/>
          </a:ln>
        </p:spPr>
        <p:style>
          <a:lnRef idx="0">
            <a:scrgbClr r="0" g="0" b="0"/>
          </a:lnRef>
          <a:fillRef idx="0">
            <a:scrgbClr r="0" g="0" b="0"/>
          </a:fillRef>
          <a:effectRef idx="0">
            <a:scrgbClr r="0" g="0" b="0"/>
          </a:effectRef>
          <a:fontRef idx="minor"/>
        </p:style>
      </p:sp>
      <p:sp>
        <p:nvSpPr>
          <p:cNvPr id="159" name="Line 26"/>
          <p:cNvSpPr/>
          <p:nvPr/>
        </p:nvSpPr>
        <p:spPr>
          <a:xfrm>
            <a:off x="7837920" y="2194560"/>
            <a:ext cx="0" cy="274320"/>
          </a:xfrm>
          <a:prstGeom prst="line">
            <a:avLst/>
          </a:prstGeom>
          <a:ln>
            <a:solidFill>
              <a:srgbClr val="FAFAFA"/>
            </a:solidFill>
            <a:tailEnd type="triangle" w="med" len="med"/>
          </a:ln>
        </p:spPr>
        <p:style>
          <a:lnRef idx="0">
            <a:scrgbClr r="0" g="0" b="0"/>
          </a:lnRef>
          <a:fillRef idx="0">
            <a:scrgbClr r="0" g="0" b="0"/>
          </a:fillRef>
          <a:effectRef idx="0">
            <a:scrgbClr r="0" g="0" b="0"/>
          </a:effectRef>
          <a:fontRef idx="minor"/>
        </p:style>
      </p:sp>
      <p:sp>
        <p:nvSpPr>
          <p:cNvPr id="160" name="Line 27"/>
          <p:cNvSpPr/>
          <p:nvPr/>
        </p:nvSpPr>
        <p:spPr>
          <a:xfrm>
            <a:off x="7837920" y="3202560"/>
            <a:ext cx="0" cy="274320"/>
          </a:xfrm>
          <a:prstGeom prst="line">
            <a:avLst/>
          </a:prstGeom>
          <a:ln>
            <a:solidFill>
              <a:srgbClr val="FAFAFA"/>
            </a:solidFill>
            <a:tailEnd type="triangle" w="med" len="med"/>
          </a:ln>
        </p:spPr>
        <p:style>
          <a:lnRef idx="0">
            <a:scrgbClr r="0" g="0" b="0"/>
          </a:lnRef>
          <a:fillRef idx="0">
            <a:scrgbClr r="0" g="0" b="0"/>
          </a:fillRef>
          <a:effectRef idx="0">
            <a:scrgbClr r="0" g="0" b="0"/>
          </a:effectRef>
          <a:fontRef idx="minor"/>
        </p:style>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162" name="CustomShape 2"/>
          <p:cNvSpPr/>
          <p:nvPr/>
        </p:nvSpPr>
        <p:spPr>
          <a:xfrm>
            <a:off x="415440" y="45144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4000" b="1" strike="noStrike" spc="-1" baseline="33000">
                <a:solidFill>
                  <a:srgbClr val="FAFAFA"/>
                </a:solidFill>
                <a:latin typeface="Times New Roman"/>
              </a:rPr>
              <a:t>Version Control System</a:t>
            </a:r>
            <a:endParaRPr lang="en-US" sz="4000" b="0" strike="noStrike" spc="-1">
              <a:latin typeface="Arial"/>
            </a:endParaRPr>
          </a:p>
        </p:txBody>
      </p:sp>
      <p:pic>
        <p:nvPicPr>
          <p:cNvPr id="163" name="Picture 162"/>
          <p:cNvPicPr/>
          <p:nvPr/>
        </p:nvPicPr>
        <p:blipFill>
          <a:blip r:embed="rId2"/>
          <a:stretch/>
        </p:blipFill>
        <p:spPr>
          <a:xfrm>
            <a:off x="500040" y="1432080"/>
            <a:ext cx="7286040" cy="307584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165" name="CustomShape 2"/>
          <p:cNvSpPr/>
          <p:nvPr/>
        </p:nvSpPr>
        <p:spPr>
          <a:xfrm>
            <a:off x="415440" y="23544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4000" b="1" strike="noStrike" spc="-1" baseline="33000">
                <a:solidFill>
                  <a:srgbClr val="FAFAFA"/>
                </a:solidFill>
                <a:latin typeface="Times New Roman"/>
              </a:rPr>
              <a:t>What were the challenges?</a:t>
            </a:r>
            <a:endParaRPr lang="en-US" sz="4000" b="0" strike="noStrike" spc="-1">
              <a:latin typeface="Arial"/>
            </a:endParaRPr>
          </a:p>
        </p:txBody>
      </p:sp>
      <p:sp>
        <p:nvSpPr>
          <p:cNvPr id="166" name="CustomShape 3"/>
          <p:cNvSpPr/>
          <p:nvPr/>
        </p:nvSpPr>
        <p:spPr>
          <a:xfrm>
            <a:off x="778320" y="1267200"/>
            <a:ext cx="8578440" cy="423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640">
              <a:lnSpc>
                <a:spcPct val="100000"/>
              </a:lnSpc>
              <a:buClr>
                <a:srgbClr val="FAFAFA"/>
              </a:buClr>
              <a:buSzPct val="45000"/>
              <a:buFont typeface="Wingdings" charset="2"/>
              <a:buChar char=""/>
            </a:pPr>
            <a:r>
              <a:rPr lang="en-US" sz="3600" b="0" strike="noStrike" spc="-1" baseline="33000">
                <a:solidFill>
                  <a:srgbClr val="FAFAFA"/>
                </a:solidFill>
                <a:latin typeface="Times New Roman"/>
              </a:rPr>
              <a:t>Corona Effect</a:t>
            </a:r>
            <a:endParaRPr lang="en-US" sz="3600" b="0" strike="noStrike" spc="-1">
              <a:latin typeface="Arial"/>
            </a:endParaRPr>
          </a:p>
          <a:p>
            <a:pPr marL="216000" indent="-215640">
              <a:lnSpc>
                <a:spcPct val="100000"/>
              </a:lnSpc>
              <a:buClr>
                <a:srgbClr val="FAFAFA"/>
              </a:buClr>
              <a:buSzPct val="45000"/>
              <a:buFont typeface="Wingdings" charset="2"/>
              <a:buChar char=""/>
            </a:pPr>
            <a:r>
              <a:rPr lang="en-US" sz="3600" b="0" strike="noStrike" spc="-1" baseline="33000">
                <a:solidFill>
                  <a:srgbClr val="FAFAFA"/>
                </a:solidFill>
                <a:latin typeface="Times New Roman"/>
              </a:rPr>
              <a:t>Device Specification</a:t>
            </a:r>
            <a:endParaRPr lang="en-US" sz="3600" b="0" strike="noStrike" spc="-1">
              <a:latin typeface="Arial"/>
            </a:endParaRPr>
          </a:p>
          <a:p>
            <a:pPr marL="216000" indent="-215640">
              <a:lnSpc>
                <a:spcPct val="100000"/>
              </a:lnSpc>
              <a:buClr>
                <a:srgbClr val="FAFAFA"/>
              </a:buClr>
              <a:buSzPct val="45000"/>
              <a:buFont typeface="Wingdings" charset="2"/>
              <a:buChar char=""/>
            </a:pPr>
            <a:r>
              <a:rPr lang="en-US" sz="3600" b="0" strike="noStrike" spc="-1" baseline="33000">
                <a:solidFill>
                  <a:srgbClr val="FAFAFA"/>
                </a:solidFill>
                <a:latin typeface="Times New Roman"/>
                <a:ea typeface="Noto Sans CJK SC"/>
              </a:rPr>
              <a:t>Bus Car</a:t>
            </a:r>
            <a:endParaRPr lang="en-US" sz="3600" b="0" strike="noStrike" spc="-1">
              <a:latin typeface="Arial"/>
            </a:endParaRPr>
          </a:p>
          <a:p>
            <a:pPr marL="216000" indent="-215640">
              <a:lnSpc>
                <a:spcPct val="100000"/>
              </a:lnSpc>
              <a:buClr>
                <a:srgbClr val="FAFAFA"/>
              </a:buClr>
              <a:buSzPct val="45000"/>
              <a:buFont typeface="Wingdings" charset="2"/>
              <a:buChar char=""/>
            </a:pPr>
            <a:r>
              <a:rPr lang="en-US" sz="3600" b="0" strike="noStrike" spc="-1" baseline="33000">
                <a:solidFill>
                  <a:srgbClr val="FAFAFA"/>
                </a:solidFill>
                <a:latin typeface="Times New Roman"/>
                <a:ea typeface="Noto Sans CJK SC"/>
              </a:rPr>
              <a:t>Software Architecture</a:t>
            </a:r>
            <a:endParaRPr lang="en-US" sz="3600" b="0" strike="noStrike" spc="-1">
              <a:latin typeface="Arial"/>
            </a:endParaRPr>
          </a:p>
        </p:txBody>
      </p:sp>
      <p:pic>
        <p:nvPicPr>
          <p:cNvPr id="167" name="undraw_rising_1"/>
          <p:cNvPicPr/>
          <p:nvPr/>
        </p:nvPicPr>
        <p:blipFill>
          <a:blip r:embed="rId2"/>
          <a:stretch/>
        </p:blipFill>
        <p:spPr>
          <a:xfrm>
            <a:off x="3169440" y="2011680"/>
            <a:ext cx="3688200" cy="320004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169" name="CustomShape 2"/>
          <p:cNvSpPr/>
          <p:nvPr/>
        </p:nvSpPr>
        <p:spPr>
          <a:xfrm>
            <a:off x="739440" y="23544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4000" b="1" strike="noStrike" spc="-1" baseline="33000">
                <a:solidFill>
                  <a:srgbClr val="FAFAFA"/>
                </a:solidFill>
                <a:latin typeface="Times New Roman"/>
              </a:rPr>
              <a:t>Conclusion</a:t>
            </a:r>
            <a:endParaRPr lang="en-US" sz="4000" b="0" strike="noStrike" spc="-1">
              <a:latin typeface="Arial"/>
            </a:endParaRPr>
          </a:p>
        </p:txBody>
      </p:sp>
      <p:sp>
        <p:nvSpPr>
          <p:cNvPr id="170" name="CustomShape 3"/>
          <p:cNvSpPr/>
          <p:nvPr/>
        </p:nvSpPr>
        <p:spPr>
          <a:xfrm>
            <a:off x="778320" y="1267200"/>
            <a:ext cx="8578440" cy="3487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600" b="0" strike="noStrike" spc="-1" baseline="33000">
                <a:solidFill>
                  <a:srgbClr val="FAFAFA"/>
                </a:solidFill>
                <a:latin typeface="Times New Roman"/>
                <a:ea typeface="Noto Sans CJK SC"/>
              </a:rPr>
              <a:t>Software architecture, thinking skill, coding skill and communicaiton skill are very important in real world application development and also need to study software development methods and processes, and version controlling system.</a:t>
            </a:r>
            <a:endParaRPr lang="en-US" sz="36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172" name="CustomShape 2"/>
          <p:cNvSpPr/>
          <p:nvPr/>
        </p:nvSpPr>
        <p:spPr>
          <a:xfrm>
            <a:off x="415440" y="235440"/>
            <a:ext cx="9551160" cy="515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4000" b="1" strike="noStrike" spc="-1" baseline="33000">
                <a:solidFill>
                  <a:srgbClr val="FAFAFA"/>
                </a:solidFill>
                <a:latin typeface="Times New Roman"/>
              </a:rPr>
              <a:t>Thank You For Your Attention</a:t>
            </a:r>
            <a:endParaRPr lang="en-US" sz="40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ustomShape 1"/>
          <p:cNvSpPr/>
          <p:nvPr/>
        </p:nvSpPr>
        <p:spPr>
          <a:xfrm>
            <a:off x="18288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47" name="CustomShape 2"/>
          <p:cNvSpPr/>
          <p:nvPr/>
        </p:nvSpPr>
        <p:spPr>
          <a:xfrm>
            <a:off x="451440" y="271440"/>
            <a:ext cx="8578440" cy="708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640">
              <a:lnSpc>
                <a:spcPct val="100000"/>
              </a:lnSpc>
              <a:buClr>
                <a:srgbClr val="FAFAFA"/>
              </a:buClr>
              <a:buSzPct val="45000"/>
              <a:buFont typeface="Wingdings" charset="2"/>
              <a:buChar char=""/>
            </a:pPr>
            <a:r>
              <a:rPr lang="en-US" sz="4400" b="1" strike="noStrike" spc="-1" baseline="33000">
                <a:solidFill>
                  <a:srgbClr val="FAFAFA"/>
                </a:solidFill>
                <a:latin typeface="Times New Roman"/>
              </a:rPr>
              <a:t>Introduction</a:t>
            </a:r>
            <a:endParaRPr lang="en-US" sz="4400" b="0" strike="noStrike" spc="-1">
              <a:latin typeface="Arial"/>
            </a:endParaRPr>
          </a:p>
        </p:txBody>
      </p:sp>
      <p:pic>
        <p:nvPicPr>
          <p:cNvPr id="48" name="Picture 47"/>
          <p:cNvPicPr/>
          <p:nvPr/>
        </p:nvPicPr>
        <p:blipFill>
          <a:blip r:embed="rId2"/>
          <a:stretch/>
        </p:blipFill>
        <p:spPr>
          <a:xfrm>
            <a:off x="4749840" y="1795680"/>
            <a:ext cx="4791240" cy="2322720"/>
          </a:xfrm>
          <a:prstGeom prst="rect">
            <a:avLst/>
          </a:prstGeom>
          <a:ln>
            <a:noFill/>
          </a:ln>
        </p:spPr>
      </p:pic>
      <p:sp>
        <p:nvSpPr>
          <p:cNvPr id="49" name="CustomShape 3"/>
          <p:cNvSpPr/>
          <p:nvPr/>
        </p:nvSpPr>
        <p:spPr>
          <a:xfrm>
            <a:off x="557280" y="1321200"/>
            <a:ext cx="8578440" cy="279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640">
              <a:lnSpc>
                <a:spcPct val="100000"/>
              </a:lnSpc>
              <a:buClr>
                <a:srgbClr val="FAFAFA"/>
              </a:buClr>
              <a:buSzPct val="45000"/>
              <a:buFont typeface="Wingdings" charset="2"/>
              <a:buChar char=""/>
            </a:pPr>
            <a:r>
              <a:rPr lang="en-US" sz="3200" b="1" strike="noStrike" spc="-1" baseline="33000" dirty="0">
                <a:solidFill>
                  <a:srgbClr val="FAFAFA"/>
                </a:solidFill>
                <a:latin typeface="Times New Roman"/>
              </a:rPr>
              <a:t>MM Digital Solutions Co., Ltd</a:t>
            </a:r>
            <a:endParaRPr lang="en-US" sz="3200" b="0" strike="noStrike" spc="-1" dirty="0">
              <a:latin typeface="Arial"/>
            </a:endParaRPr>
          </a:p>
          <a:p>
            <a:pPr marL="216000" indent="-215640">
              <a:lnSpc>
                <a:spcPct val="100000"/>
              </a:lnSpc>
              <a:buClr>
                <a:srgbClr val="FAFAFA"/>
              </a:buClr>
              <a:buSzPct val="45000"/>
              <a:buFont typeface="Wingdings" charset="2"/>
              <a:buChar char=""/>
            </a:pPr>
            <a:r>
              <a:rPr lang="en-US" sz="3200" b="0" strike="noStrike" spc="-1" baseline="33000" dirty="0">
                <a:solidFill>
                  <a:srgbClr val="FAFAFA"/>
                </a:solidFill>
                <a:latin typeface="Times New Roman"/>
              </a:rPr>
              <a:t>Web Development</a:t>
            </a:r>
            <a:endParaRPr lang="en-US" sz="3200" b="0" strike="noStrike" spc="-1" dirty="0">
              <a:latin typeface="Arial"/>
            </a:endParaRPr>
          </a:p>
          <a:p>
            <a:pPr marL="216000" indent="-215640">
              <a:lnSpc>
                <a:spcPct val="100000"/>
              </a:lnSpc>
              <a:buClr>
                <a:srgbClr val="FAFAFA"/>
              </a:buClr>
              <a:buSzPct val="45000"/>
              <a:buFont typeface="Wingdings" charset="2"/>
              <a:buChar char=""/>
            </a:pPr>
            <a:r>
              <a:rPr lang="en-US" sz="3200" b="0" strike="noStrike" spc="-1" baseline="33000" dirty="0">
                <a:solidFill>
                  <a:srgbClr val="FAFAFA"/>
                </a:solidFill>
                <a:latin typeface="Times New Roman"/>
              </a:rPr>
              <a:t>Mobile Application Development</a:t>
            </a:r>
            <a:endParaRPr lang="en-US" sz="3200" b="0" strike="noStrike" spc="-1" dirty="0">
              <a:latin typeface="Arial"/>
            </a:endParaRPr>
          </a:p>
          <a:p>
            <a:pPr marL="216000" indent="-215640">
              <a:lnSpc>
                <a:spcPct val="100000"/>
              </a:lnSpc>
              <a:buClr>
                <a:srgbClr val="FAFAFA"/>
              </a:buClr>
              <a:buSzPct val="45000"/>
              <a:buFont typeface="Wingdings" charset="2"/>
              <a:buChar char=""/>
            </a:pPr>
            <a:r>
              <a:rPr lang="en-US" sz="3200" b="0" strike="noStrike" spc="-1" baseline="33000" dirty="0">
                <a:solidFill>
                  <a:srgbClr val="FAFAFA"/>
                </a:solidFill>
                <a:latin typeface="Times New Roman"/>
              </a:rPr>
              <a:t>Chatbots</a:t>
            </a:r>
            <a:endParaRPr lang="en-US" sz="3200" b="0" strike="noStrike" spc="-1" dirty="0">
              <a:latin typeface="Arial"/>
            </a:endParaRPr>
          </a:p>
          <a:p>
            <a:pPr marL="216000" indent="-215640">
              <a:lnSpc>
                <a:spcPct val="100000"/>
              </a:lnSpc>
              <a:buClr>
                <a:srgbClr val="FAFAFA"/>
              </a:buClr>
              <a:buSzPct val="45000"/>
              <a:buFont typeface="Wingdings" charset="2"/>
              <a:buChar char=""/>
            </a:pPr>
            <a:r>
              <a:rPr lang="en-US" sz="3200" b="0" strike="noStrike" spc="-1" baseline="33000" dirty="0">
                <a:solidFill>
                  <a:srgbClr val="FAFAFA"/>
                </a:solidFill>
                <a:latin typeface="Times New Roman"/>
              </a:rPr>
              <a:t>Enterprise Resource Planning</a:t>
            </a:r>
            <a:endParaRPr lang="en-US" sz="3200" b="0" strike="noStrike" spc="-1" dirty="0">
              <a:latin typeface="Arial"/>
            </a:endParaRPr>
          </a:p>
          <a:p>
            <a:pPr marL="216000" indent="-215640">
              <a:lnSpc>
                <a:spcPct val="100000"/>
              </a:lnSpc>
              <a:buClr>
                <a:srgbClr val="FAFAFA"/>
              </a:buClr>
              <a:buSzPct val="45000"/>
              <a:buFont typeface="Wingdings" charset="2"/>
              <a:buChar char=""/>
            </a:pPr>
            <a:r>
              <a:rPr lang="en-US" sz="3200" b="0" strike="noStrike" spc="-1" baseline="33000" dirty="0">
                <a:solidFill>
                  <a:srgbClr val="FAFAFA"/>
                </a:solidFill>
                <a:latin typeface="Times New Roman"/>
              </a:rPr>
              <a:t>Machine Learning</a:t>
            </a:r>
            <a:endParaRPr lang="en-US" sz="3200" b="0" strike="noStrike" spc="-1" dirty="0">
              <a:latin typeface="Arial"/>
            </a:endParaRPr>
          </a:p>
        </p:txBody>
      </p:sp>
      <p:sp>
        <p:nvSpPr>
          <p:cNvPr id="50" name="CustomShape 4"/>
          <p:cNvSpPr/>
          <p:nvPr/>
        </p:nvSpPr>
        <p:spPr>
          <a:xfrm>
            <a:off x="326880" y="5121000"/>
            <a:ext cx="8578440" cy="42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640">
              <a:lnSpc>
                <a:spcPct val="100000"/>
              </a:lnSpc>
              <a:buClr>
                <a:srgbClr val="FAFAFA"/>
              </a:buClr>
              <a:buSzPct val="45000"/>
              <a:buFont typeface="Wingdings" charset="2"/>
              <a:buChar char=""/>
            </a:pPr>
            <a:r>
              <a:rPr lang="en-US" sz="2400" b="1" strike="noStrike" spc="-1" baseline="33000">
                <a:solidFill>
                  <a:srgbClr val="FAFAFA"/>
                </a:solidFill>
                <a:latin typeface="Times New Roman"/>
              </a:rPr>
              <a:t>No.(117-119), Room(4D), Golden Gate Tower, Upper Pazundaung Road, Yangon, Myanmar. </a:t>
            </a:r>
            <a:endParaRPr lang="en-US" sz="24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pic>
        <p:nvPicPr>
          <p:cNvPr id="52" name="Picture 51"/>
          <p:cNvPicPr/>
          <p:nvPr/>
        </p:nvPicPr>
        <p:blipFill>
          <a:blip r:embed="rId2"/>
          <a:stretch/>
        </p:blipFill>
        <p:spPr>
          <a:xfrm>
            <a:off x="5577480" y="2560320"/>
            <a:ext cx="4227840" cy="2049480"/>
          </a:xfrm>
          <a:prstGeom prst="rect">
            <a:avLst/>
          </a:prstGeom>
          <a:ln>
            <a:noFill/>
          </a:ln>
        </p:spPr>
      </p:pic>
      <p:sp>
        <p:nvSpPr>
          <p:cNvPr id="53" name="CustomShape 2"/>
          <p:cNvSpPr/>
          <p:nvPr/>
        </p:nvSpPr>
        <p:spPr>
          <a:xfrm>
            <a:off x="1645920" y="793800"/>
            <a:ext cx="3000600" cy="110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b="1" strike="noStrike" spc="-1" baseline="33000">
                <a:solidFill>
                  <a:srgbClr val="FAFAFA"/>
                </a:solidFill>
                <a:latin typeface="Times New Roman"/>
              </a:rPr>
              <a:t>Ko Aung Pyae Phyo</a:t>
            </a:r>
            <a:endParaRPr lang="en-US" sz="2800" b="0" strike="noStrike" spc="-1">
              <a:latin typeface="Arial"/>
            </a:endParaRPr>
          </a:p>
          <a:p>
            <a:pPr>
              <a:lnSpc>
                <a:spcPct val="100000"/>
              </a:lnSpc>
            </a:pPr>
            <a:r>
              <a:rPr lang="en-US" sz="2600" b="1" strike="noStrike" spc="-1" baseline="33000">
                <a:solidFill>
                  <a:srgbClr val="FAFAFA"/>
                </a:solidFill>
                <a:latin typeface="Times New Roman"/>
              </a:rPr>
              <a:t>Chief Executice Officer</a:t>
            </a:r>
            <a:endParaRPr lang="en-US" sz="2600" b="0" strike="noStrike" spc="-1">
              <a:latin typeface="Arial"/>
            </a:endParaRPr>
          </a:p>
        </p:txBody>
      </p:sp>
      <p:pic>
        <p:nvPicPr>
          <p:cNvPr id="54" name="Picture 53"/>
          <p:cNvPicPr/>
          <p:nvPr/>
        </p:nvPicPr>
        <p:blipFill>
          <a:blip r:embed="rId3"/>
          <a:stretch/>
        </p:blipFill>
        <p:spPr>
          <a:xfrm>
            <a:off x="640080" y="858960"/>
            <a:ext cx="1005480" cy="1005480"/>
          </a:xfrm>
          <a:prstGeom prst="rect">
            <a:avLst/>
          </a:prstGeom>
          <a:ln>
            <a:noFill/>
          </a:ln>
        </p:spPr>
      </p:pic>
      <p:pic>
        <p:nvPicPr>
          <p:cNvPr id="55" name="Picture 54"/>
          <p:cNvPicPr/>
          <p:nvPr/>
        </p:nvPicPr>
        <p:blipFill>
          <a:blip r:embed="rId4"/>
          <a:stretch/>
        </p:blipFill>
        <p:spPr>
          <a:xfrm>
            <a:off x="640080" y="2031120"/>
            <a:ext cx="1005480" cy="1005480"/>
          </a:xfrm>
          <a:prstGeom prst="rect">
            <a:avLst/>
          </a:prstGeom>
          <a:ln>
            <a:noFill/>
          </a:ln>
        </p:spPr>
      </p:pic>
      <p:pic>
        <p:nvPicPr>
          <p:cNvPr id="56" name="Picture 55"/>
          <p:cNvPicPr/>
          <p:nvPr/>
        </p:nvPicPr>
        <p:blipFill>
          <a:blip r:embed="rId5"/>
          <a:stretch/>
        </p:blipFill>
        <p:spPr>
          <a:xfrm>
            <a:off x="5577840" y="853200"/>
            <a:ext cx="1005480" cy="1005480"/>
          </a:xfrm>
          <a:prstGeom prst="rect">
            <a:avLst/>
          </a:prstGeom>
          <a:ln>
            <a:noFill/>
          </a:ln>
        </p:spPr>
      </p:pic>
      <p:pic>
        <p:nvPicPr>
          <p:cNvPr id="57" name="Picture 56"/>
          <p:cNvPicPr/>
          <p:nvPr/>
        </p:nvPicPr>
        <p:blipFill>
          <a:blip r:embed="rId6"/>
          <a:stretch/>
        </p:blipFill>
        <p:spPr>
          <a:xfrm>
            <a:off x="640080" y="3233520"/>
            <a:ext cx="1005480" cy="1005480"/>
          </a:xfrm>
          <a:prstGeom prst="rect">
            <a:avLst/>
          </a:prstGeom>
          <a:ln>
            <a:noFill/>
          </a:ln>
        </p:spPr>
      </p:pic>
      <p:pic>
        <p:nvPicPr>
          <p:cNvPr id="58" name="Picture 57"/>
          <p:cNvPicPr/>
          <p:nvPr/>
        </p:nvPicPr>
        <p:blipFill>
          <a:blip r:embed="rId7"/>
          <a:stretch/>
        </p:blipFill>
        <p:spPr>
          <a:xfrm>
            <a:off x="640080" y="4478040"/>
            <a:ext cx="1005480" cy="1005480"/>
          </a:xfrm>
          <a:prstGeom prst="rect">
            <a:avLst/>
          </a:prstGeom>
          <a:ln>
            <a:noFill/>
          </a:ln>
        </p:spPr>
      </p:pic>
      <p:sp>
        <p:nvSpPr>
          <p:cNvPr id="59" name="CustomShape 3"/>
          <p:cNvSpPr/>
          <p:nvPr/>
        </p:nvSpPr>
        <p:spPr>
          <a:xfrm>
            <a:off x="1643040" y="1953360"/>
            <a:ext cx="4189320" cy="986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b="1" strike="noStrike" spc="-1" baseline="33000">
                <a:solidFill>
                  <a:srgbClr val="FAFAFA"/>
                </a:solidFill>
                <a:latin typeface="Times New Roman"/>
              </a:rPr>
              <a:t>Ko Thet Hlaing</a:t>
            </a:r>
            <a:endParaRPr lang="en-US" sz="2800" b="0" strike="noStrike" spc="-1">
              <a:latin typeface="Arial"/>
            </a:endParaRPr>
          </a:p>
          <a:p>
            <a:pPr>
              <a:lnSpc>
                <a:spcPct val="100000"/>
              </a:lnSpc>
            </a:pPr>
            <a:r>
              <a:rPr lang="en-US" sz="2600" b="1" strike="noStrike" spc="-1" baseline="33000">
                <a:solidFill>
                  <a:srgbClr val="FAFAFA"/>
                </a:solidFill>
                <a:latin typeface="Times New Roman"/>
              </a:rPr>
              <a:t>Senior Director, Web &amp; Infrasturcture</a:t>
            </a:r>
            <a:endParaRPr lang="en-US" sz="2600" b="0" strike="noStrike" spc="-1">
              <a:latin typeface="Arial"/>
            </a:endParaRPr>
          </a:p>
        </p:txBody>
      </p:sp>
      <p:sp>
        <p:nvSpPr>
          <p:cNvPr id="60" name="CustomShape 4"/>
          <p:cNvSpPr/>
          <p:nvPr/>
        </p:nvSpPr>
        <p:spPr>
          <a:xfrm>
            <a:off x="1645920" y="3161520"/>
            <a:ext cx="4189320" cy="986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b="1" strike="noStrike" spc="-1" baseline="33000">
                <a:solidFill>
                  <a:srgbClr val="FAFAFA"/>
                </a:solidFill>
                <a:latin typeface="Times New Roman"/>
              </a:rPr>
              <a:t>Ma Khin Thinda Hnin</a:t>
            </a:r>
            <a:endParaRPr lang="en-US" sz="2800" b="0" strike="noStrike" spc="-1">
              <a:latin typeface="Arial"/>
            </a:endParaRPr>
          </a:p>
          <a:p>
            <a:pPr>
              <a:lnSpc>
                <a:spcPct val="100000"/>
              </a:lnSpc>
            </a:pPr>
            <a:r>
              <a:rPr lang="en-US" sz="2600" b="1" strike="noStrike" spc="-1" baseline="33000">
                <a:solidFill>
                  <a:srgbClr val="FAFAFA"/>
                </a:solidFill>
                <a:latin typeface="Times New Roman"/>
                <a:ea typeface="Noto Sans CJK SC"/>
              </a:rPr>
              <a:t>Business Development Director</a:t>
            </a:r>
            <a:endParaRPr lang="en-US" sz="2600" b="0" strike="noStrike" spc="-1">
              <a:latin typeface="Arial"/>
            </a:endParaRPr>
          </a:p>
        </p:txBody>
      </p:sp>
      <p:sp>
        <p:nvSpPr>
          <p:cNvPr id="61" name="CustomShape 5"/>
          <p:cNvSpPr/>
          <p:nvPr/>
        </p:nvSpPr>
        <p:spPr>
          <a:xfrm>
            <a:off x="1645920" y="4406040"/>
            <a:ext cx="4189320" cy="986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b="1" strike="noStrike" spc="-1" baseline="33000">
                <a:solidFill>
                  <a:srgbClr val="FAFAFA"/>
                </a:solidFill>
                <a:latin typeface="Times New Roman"/>
              </a:rPr>
              <a:t>Ko Aung Ye Kyaw</a:t>
            </a:r>
            <a:endParaRPr lang="en-US" sz="2800" b="0" strike="noStrike" spc="-1">
              <a:latin typeface="Arial"/>
            </a:endParaRPr>
          </a:p>
          <a:p>
            <a:pPr>
              <a:lnSpc>
                <a:spcPct val="100000"/>
              </a:lnSpc>
            </a:pPr>
            <a:r>
              <a:rPr lang="en-US" sz="2600" b="1" strike="noStrike" spc="-1" baseline="33000">
                <a:solidFill>
                  <a:srgbClr val="FAFAFA"/>
                </a:solidFill>
                <a:latin typeface="Times New Roman"/>
              </a:rPr>
              <a:t>Deputy Director ,Web &amp; Infrastructure</a:t>
            </a:r>
            <a:endParaRPr lang="en-US" sz="2600" b="0" strike="noStrike" spc="-1">
              <a:latin typeface="Arial"/>
            </a:endParaRPr>
          </a:p>
        </p:txBody>
      </p:sp>
      <p:sp>
        <p:nvSpPr>
          <p:cNvPr id="62" name="CustomShape 6"/>
          <p:cNvSpPr/>
          <p:nvPr/>
        </p:nvSpPr>
        <p:spPr>
          <a:xfrm>
            <a:off x="6583680" y="781200"/>
            <a:ext cx="4189320" cy="986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2800" b="1" strike="noStrike" spc="-1" baseline="33000">
                <a:solidFill>
                  <a:srgbClr val="FAFAFA"/>
                </a:solidFill>
                <a:latin typeface="Times New Roman"/>
              </a:rPr>
              <a:t>Ko Zaw Htet Naing</a:t>
            </a:r>
            <a:endParaRPr lang="en-US" sz="2800" b="0" strike="noStrike" spc="-1">
              <a:latin typeface="Arial"/>
            </a:endParaRPr>
          </a:p>
          <a:p>
            <a:pPr>
              <a:lnSpc>
                <a:spcPct val="100000"/>
              </a:lnSpc>
            </a:pPr>
            <a:r>
              <a:rPr lang="en-US" sz="2600" b="1" strike="noStrike" spc="-1" baseline="33000">
                <a:solidFill>
                  <a:srgbClr val="FAFAFA"/>
                </a:solidFill>
                <a:latin typeface="Times New Roman"/>
              </a:rPr>
              <a:t>Senior Mobile Developer</a:t>
            </a:r>
            <a:endParaRPr lang="en-US" sz="2600" b="0" strike="noStrike" spc="-1">
              <a:latin typeface="Arial"/>
            </a:endParaRPr>
          </a:p>
        </p:txBody>
      </p:sp>
      <p:sp>
        <p:nvSpPr>
          <p:cNvPr id="63" name="CustomShape 7"/>
          <p:cNvSpPr/>
          <p:nvPr/>
        </p:nvSpPr>
        <p:spPr>
          <a:xfrm>
            <a:off x="271440" y="12780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640">
              <a:lnSpc>
                <a:spcPct val="100000"/>
              </a:lnSpc>
              <a:buClr>
                <a:srgbClr val="FAFAFA"/>
              </a:buClr>
              <a:buSzPct val="45000"/>
              <a:buFont typeface="Wingdings" charset="2"/>
              <a:buChar char=""/>
            </a:pPr>
            <a:r>
              <a:rPr lang="en-US" sz="4000" b="1" strike="noStrike" spc="-1" baseline="33000">
                <a:solidFill>
                  <a:srgbClr val="FAFAFA"/>
                </a:solidFill>
                <a:latin typeface="Times New Roman"/>
              </a:rPr>
              <a:t>Main Team Members</a:t>
            </a:r>
            <a:endParaRPr lang="en-US" sz="40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65" name="CustomShape 2"/>
          <p:cNvSpPr/>
          <p:nvPr/>
        </p:nvSpPr>
        <p:spPr>
          <a:xfrm>
            <a:off x="451440" y="16344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640">
              <a:lnSpc>
                <a:spcPct val="100000"/>
              </a:lnSpc>
              <a:buClr>
                <a:srgbClr val="FAFAFA"/>
              </a:buClr>
              <a:buSzPct val="45000"/>
              <a:buFont typeface="Wingdings" charset="2"/>
              <a:buChar char=""/>
            </a:pPr>
            <a:r>
              <a:rPr lang="en-US" sz="4000" b="1" strike="noStrike" spc="-1" baseline="33000">
                <a:solidFill>
                  <a:srgbClr val="FAFAFA"/>
                </a:solidFill>
                <a:latin typeface="Times New Roman"/>
              </a:rPr>
              <a:t>Technologies</a:t>
            </a:r>
            <a:endParaRPr lang="en-US" sz="4000" b="0" strike="noStrike" spc="-1">
              <a:latin typeface="Arial"/>
            </a:endParaRPr>
          </a:p>
        </p:txBody>
      </p:sp>
      <p:sp>
        <p:nvSpPr>
          <p:cNvPr id="66" name="CustomShape 3"/>
          <p:cNvSpPr/>
          <p:nvPr/>
        </p:nvSpPr>
        <p:spPr>
          <a:xfrm>
            <a:off x="670320" y="882000"/>
            <a:ext cx="4815720" cy="4695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640">
              <a:lnSpc>
                <a:spcPct val="100000"/>
              </a:lnSpc>
              <a:buClr>
                <a:srgbClr val="FAFAFA"/>
              </a:buClr>
              <a:buSzPct val="45000"/>
              <a:buFont typeface="Wingdings" charset="2"/>
              <a:buChar char=""/>
            </a:pPr>
            <a:r>
              <a:rPr lang="en-US" sz="3200" b="1" strike="noStrike" spc="-1" baseline="33000">
                <a:solidFill>
                  <a:srgbClr val="FAFAFA"/>
                </a:solidFill>
                <a:latin typeface="Times New Roman"/>
                <a:ea typeface="Noto Sans CJK SC"/>
              </a:rPr>
              <a:t>Web Development</a:t>
            </a:r>
            <a:endParaRPr lang="en-US" sz="3200" b="0" strike="noStrike" spc="-1">
              <a:latin typeface="Arial"/>
            </a:endParaRPr>
          </a:p>
          <a:p>
            <a:pPr marL="274320" indent="-215640">
              <a:lnSpc>
                <a:spcPct val="100000"/>
              </a:lnSpc>
              <a:buClr>
                <a:srgbClr val="FAFAFA"/>
              </a:buClr>
              <a:buSzPct val="45000"/>
              <a:buFont typeface="Wingdings" charset="2"/>
              <a:buChar char=""/>
            </a:pPr>
            <a:r>
              <a:rPr lang="en-US" sz="2800" b="1" strike="noStrike" spc="-1" baseline="33000">
                <a:solidFill>
                  <a:srgbClr val="FAFAFA"/>
                </a:solidFill>
                <a:latin typeface="Times New Roman"/>
                <a:ea typeface="Noto Sans CJK SC"/>
              </a:rPr>
              <a:t>Vuejs + Laravel</a:t>
            </a:r>
            <a:endParaRPr lang="en-US" sz="2800" b="0" strike="noStrike" spc="-1">
              <a:latin typeface="Arial"/>
            </a:endParaRPr>
          </a:p>
          <a:p>
            <a:pPr marL="274320" indent="-215640">
              <a:lnSpc>
                <a:spcPct val="100000"/>
              </a:lnSpc>
              <a:buClr>
                <a:srgbClr val="FAFAFA"/>
              </a:buClr>
              <a:buSzPct val="45000"/>
              <a:buFont typeface="Wingdings" charset="2"/>
              <a:buChar char=""/>
            </a:pPr>
            <a:r>
              <a:rPr lang="en-US" sz="2800" b="1" strike="noStrike" spc="-1" baseline="33000">
                <a:solidFill>
                  <a:srgbClr val="FAFAFA"/>
                </a:solidFill>
                <a:latin typeface="Times New Roman"/>
                <a:ea typeface="Noto Sans CJK SC"/>
              </a:rPr>
              <a:t>Nuxt.js</a:t>
            </a:r>
            <a:endParaRPr lang="en-US" sz="2800" b="0" strike="noStrike" spc="-1">
              <a:latin typeface="Arial"/>
            </a:endParaRPr>
          </a:p>
          <a:p>
            <a:pPr marL="274320" indent="-215640">
              <a:lnSpc>
                <a:spcPct val="100000"/>
              </a:lnSpc>
              <a:spcAft>
                <a:spcPts val="1295"/>
              </a:spcAft>
              <a:buClr>
                <a:srgbClr val="FAFAFA"/>
              </a:buClr>
              <a:buSzPct val="45000"/>
              <a:buFont typeface="Wingdings" charset="2"/>
              <a:buChar char=""/>
            </a:pPr>
            <a:r>
              <a:rPr lang="en-US" sz="2800" b="1" strike="noStrike" spc="-1" baseline="33000">
                <a:solidFill>
                  <a:srgbClr val="FAFAFA"/>
                </a:solidFill>
                <a:latin typeface="Times New Roman"/>
                <a:ea typeface="Noto Sans CJK SC"/>
              </a:rPr>
              <a:t>Node.js</a:t>
            </a:r>
            <a:endParaRPr lang="en-US" sz="2800" b="0" strike="noStrike" spc="-1">
              <a:latin typeface="Arial"/>
            </a:endParaRPr>
          </a:p>
          <a:p>
            <a:pPr marL="216000" indent="-215640">
              <a:lnSpc>
                <a:spcPct val="100000"/>
              </a:lnSpc>
              <a:buClr>
                <a:srgbClr val="FAFAFA"/>
              </a:buClr>
              <a:buSzPct val="45000"/>
              <a:buFont typeface="Wingdings" charset="2"/>
              <a:buChar char=""/>
            </a:pPr>
            <a:r>
              <a:rPr lang="en-US" sz="3200" b="1" strike="noStrike" spc="-1" baseline="33000">
                <a:solidFill>
                  <a:srgbClr val="FAFAFA"/>
                </a:solidFill>
                <a:latin typeface="Times New Roman"/>
                <a:ea typeface="Noto Sans CJK SC"/>
              </a:rPr>
              <a:t>Mobile Development</a:t>
            </a:r>
            <a:endParaRPr lang="en-US" sz="3200" b="0" strike="noStrike" spc="-1">
              <a:latin typeface="Arial"/>
            </a:endParaRPr>
          </a:p>
          <a:p>
            <a:pPr marL="274320" indent="-215640">
              <a:lnSpc>
                <a:spcPct val="100000"/>
              </a:lnSpc>
              <a:buClr>
                <a:srgbClr val="FAFAFA"/>
              </a:buClr>
              <a:buSzPct val="45000"/>
              <a:buFont typeface="Wingdings" charset="2"/>
              <a:buChar char=""/>
            </a:pPr>
            <a:r>
              <a:rPr lang="en-US" sz="3200" b="1" strike="noStrike" spc="-1" baseline="33000">
                <a:solidFill>
                  <a:srgbClr val="FAFAFA"/>
                </a:solidFill>
                <a:latin typeface="Times New Roman"/>
                <a:ea typeface="Noto Sans CJK SC"/>
              </a:rPr>
              <a:t>Native-Platform </a:t>
            </a:r>
            <a:endParaRPr lang="en-US" sz="3200" b="0" strike="noStrike" spc="-1">
              <a:latin typeface="Arial"/>
            </a:endParaRPr>
          </a:p>
          <a:p>
            <a:pPr marL="548640" indent="-215640">
              <a:lnSpc>
                <a:spcPct val="100000"/>
              </a:lnSpc>
              <a:buClr>
                <a:srgbClr val="FAFAFA"/>
              </a:buClr>
              <a:buSzPct val="45000"/>
              <a:buFont typeface="Wingdings" charset="2"/>
              <a:buChar char=""/>
            </a:pPr>
            <a:r>
              <a:rPr lang="en-US" sz="2800" b="1" strike="noStrike" spc="-1" baseline="33000">
                <a:solidFill>
                  <a:srgbClr val="FAFAFA"/>
                </a:solidFill>
                <a:latin typeface="Times New Roman"/>
                <a:ea typeface="Noto Sans CJK SC"/>
              </a:rPr>
              <a:t>Android (Java or Kotlin)</a:t>
            </a:r>
            <a:endParaRPr lang="en-US" sz="2800" b="0" strike="noStrike" spc="-1">
              <a:latin typeface="Arial"/>
            </a:endParaRPr>
          </a:p>
          <a:p>
            <a:pPr marL="548640" indent="-215640">
              <a:lnSpc>
                <a:spcPct val="100000"/>
              </a:lnSpc>
              <a:buClr>
                <a:srgbClr val="FAFAFA"/>
              </a:buClr>
              <a:buSzPct val="45000"/>
              <a:buFont typeface="Wingdings" charset="2"/>
              <a:buChar char=""/>
            </a:pPr>
            <a:r>
              <a:rPr lang="en-US" sz="2800" b="1" strike="noStrike" spc="-1" baseline="33000">
                <a:solidFill>
                  <a:srgbClr val="FAFAFA"/>
                </a:solidFill>
                <a:latin typeface="Times New Roman"/>
                <a:ea typeface="Noto Sans CJK SC"/>
              </a:rPr>
              <a:t>IOS (Swift)</a:t>
            </a:r>
            <a:endParaRPr lang="en-US" sz="2800" b="0" strike="noStrike" spc="-1">
              <a:latin typeface="Arial"/>
            </a:endParaRPr>
          </a:p>
          <a:p>
            <a:pPr marL="274320" indent="-215640">
              <a:lnSpc>
                <a:spcPct val="100000"/>
              </a:lnSpc>
              <a:buClr>
                <a:srgbClr val="FAFAFA"/>
              </a:buClr>
              <a:buSzPct val="45000"/>
              <a:buFont typeface="Wingdings" charset="2"/>
              <a:buChar char=""/>
            </a:pPr>
            <a:r>
              <a:rPr lang="en-US" sz="3200" b="1" strike="noStrike" spc="-1" baseline="33000">
                <a:solidFill>
                  <a:srgbClr val="FAFAFA"/>
                </a:solidFill>
                <a:latin typeface="Times New Roman"/>
                <a:ea typeface="Noto Sans CJK SC"/>
              </a:rPr>
              <a:t>Cross-Platform</a:t>
            </a:r>
            <a:endParaRPr lang="en-US" sz="3200" b="0" strike="noStrike" spc="-1">
              <a:latin typeface="Arial"/>
            </a:endParaRPr>
          </a:p>
          <a:p>
            <a:pPr marL="548640" indent="-215640">
              <a:lnSpc>
                <a:spcPct val="100000"/>
              </a:lnSpc>
              <a:buClr>
                <a:srgbClr val="FAFAFA"/>
              </a:buClr>
              <a:buSzPct val="45000"/>
              <a:buFont typeface="Wingdings" charset="2"/>
              <a:buChar char=""/>
            </a:pPr>
            <a:r>
              <a:rPr lang="en-US" sz="2800" b="1" strike="noStrike" spc="-1" baseline="33000">
                <a:solidFill>
                  <a:srgbClr val="FAFAFA"/>
                </a:solidFill>
                <a:highlight>
                  <a:srgbClr val="6A1B9A"/>
                </a:highlight>
                <a:latin typeface="Times New Roman"/>
                <a:ea typeface="Noto Sans CJK SC"/>
              </a:rPr>
              <a:t>Flutter (Dart)</a:t>
            </a:r>
            <a:endParaRPr lang="en-US" sz="2800" b="0" strike="noStrike" spc="-1">
              <a:latin typeface="Arial"/>
            </a:endParaRPr>
          </a:p>
        </p:txBody>
      </p:sp>
      <p:pic>
        <p:nvPicPr>
          <p:cNvPr id="67" name="undraw_web_developer_p3e5.svg"/>
          <p:cNvPicPr/>
          <p:nvPr/>
        </p:nvPicPr>
        <p:blipFill>
          <a:blip r:embed="rId2"/>
          <a:stretch/>
        </p:blipFill>
        <p:spPr>
          <a:xfrm>
            <a:off x="4217040" y="1529640"/>
            <a:ext cx="5120280" cy="3593520"/>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69" name="CustomShape 2"/>
          <p:cNvSpPr/>
          <p:nvPr/>
        </p:nvSpPr>
        <p:spPr>
          <a:xfrm>
            <a:off x="451440" y="9144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640">
              <a:lnSpc>
                <a:spcPct val="100000"/>
              </a:lnSpc>
              <a:buClr>
                <a:srgbClr val="FAFAFA"/>
              </a:buClr>
              <a:buSzPct val="45000"/>
              <a:buFont typeface="Wingdings" charset="2"/>
              <a:buChar char=""/>
            </a:pPr>
            <a:r>
              <a:rPr lang="en-US" sz="4000" b="1" strike="noStrike" spc="-1" baseline="33000">
                <a:solidFill>
                  <a:srgbClr val="FAFAFA"/>
                </a:solidFill>
                <a:latin typeface="Times New Roman"/>
              </a:rPr>
              <a:t>Company Image</a:t>
            </a:r>
            <a:endParaRPr lang="en-US" sz="4000" b="0" strike="noStrike" spc="-1">
              <a:latin typeface="Arial"/>
            </a:endParaRPr>
          </a:p>
        </p:txBody>
      </p:sp>
      <p:pic>
        <p:nvPicPr>
          <p:cNvPr id="70" name="Picture 69"/>
          <p:cNvPicPr/>
          <p:nvPr/>
        </p:nvPicPr>
        <p:blipFill>
          <a:blip r:embed="rId2"/>
          <a:stretch/>
        </p:blipFill>
        <p:spPr>
          <a:xfrm>
            <a:off x="559080" y="615960"/>
            <a:ext cx="9143280" cy="499752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72" name="CustomShape 2"/>
          <p:cNvSpPr/>
          <p:nvPr/>
        </p:nvSpPr>
        <p:spPr>
          <a:xfrm>
            <a:off x="451440" y="9144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640">
              <a:lnSpc>
                <a:spcPct val="100000"/>
              </a:lnSpc>
              <a:buClr>
                <a:srgbClr val="FAFAFA"/>
              </a:buClr>
              <a:buSzPct val="45000"/>
              <a:buFont typeface="Wingdings" charset="2"/>
              <a:buChar char=""/>
            </a:pPr>
            <a:r>
              <a:rPr lang="en-US" sz="4000" b="1" strike="noStrike" spc="-1" baseline="33000">
                <a:solidFill>
                  <a:srgbClr val="FAFAFA"/>
                </a:solidFill>
                <a:latin typeface="Times New Roman"/>
              </a:rPr>
              <a:t>Cont’</a:t>
            </a:r>
            <a:endParaRPr lang="en-US" sz="4000" b="0" strike="noStrike" spc="-1">
              <a:latin typeface="Arial"/>
            </a:endParaRPr>
          </a:p>
        </p:txBody>
      </p:sp>
      <p:pic>
        <p:nvPicPr>
          <p:cNvPr id="73" name="Picture 72"/>
          <p:cNvPicPr/>
          <p:nvPr/>
        </p:nvPicPr>
        <p:blipFill>
          <a:blip r:embed="rId2"/>
          <a:stretch/>
        </p:blipFill>
        <p:spPr>
          <a:xfrm>
            <a:off x="770400" y="646920"/>
            <a:ext cx="8895960" cy="5004000"/>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75" name="CustomShape 2"/>
          <p:cNvSpPr/>
          <p:nvPr/>
        </p:nvSpPr>
        <p:spPr>
          <a:xfrm>
            <a:off x="451440" y="9144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640">
              <a:lnSpc>
                <a:spcPct val="100000"/>
              </a:lnSpc>
              <a:buClr>
                <a:srgbClr val="FAFAFA"/>
              </a:buClr>
              <a:buSzPct val="45000"/>
              <a:buFont typeface="Wingdings" charset="2"/>
              <a:buChar char=""/>
            </a:pPr>
            <a:r>
              <a:rPr lang="en-US" sz="4000" b="1" strike="noStrike" spc="-1" baseline="33000">
                <a:solidFill>
                  <a:srgbClr val="FAFAFA"/>
                </a:solidFill>
                <a:latin typeface="Times New Roman"/>
              </a:rPr>
              <a:t>Cont’</a:t>
            </a:r>
            <a:endParaRPr lang="en-US" sz="4000" b="0" strike="noStrike" spc="-1">
              <a:latin typeface="Arial"/>
            </a:endParaRPr>
          </a:p>
        </p:txBody>
      </p:sp>
      <p:pic>
        <p:nvPicPr>
          <p:cNvPr id="76" name="Picture 75"/>
          <p:cNvPicPr/>
          <p:nvPr/>
        </p:nvPicPr>
        <p:blipFill>
          <a:blip r:embed="rId2"/>
          <a:stretch/>
        </p:blipFill>
        <p:spPr>
          <a:xfrm>
            <a:off x="617760" y="660600"/>
            <a:ext cx="8869320" cy="498888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199440" y="0"/>
            <a:ext cx="9880200" cy="5669640"/>
          </a:xfrm>
          <a:prstGeom prst="rect">
            <a:avLst/>
          </a:prstGeom>
          <a:solidFill>
            <a:srgbClr val="283593"/>
          </a:solidFill>
          <a:ln>
            <a:solidFill>
              <a:srgbClr val="5E35B1"/>
            </a:solidFill>
          </a:ln>
        </p:spPr>
        <p:style>
          <a:lnRef idx="0">
            <a:scrgbClr r="0" g="0" b="0"/>
          </a:lnRef>
          <a:fillRef idx="0">
            <a:scrgbClr r="0" g="0" b="0"/>
          </a:fillRef>
          <a:effectRef idx="0">
            <a:scrgbClr r="0" g="0" b="0"/>
          </a:effectRef>
          <a:fontRef idx="minor"/>
        </p:style>
      </p:sp>
      <p:sp>
        <p:nvSpPr>
          <p:cNvPr id="78" name="CustomShape 2"/>
          <p:cNvSpPr/>
          <p:nvPr/>
        </p:nvSpPr>
        <p:spPr>
          <a:xfrm>
            <a:off x="451440" y="163440"/>
            <a:ext cx="8578440" cy="65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4000" b="1" strike="noStrike" spc="-1" baseline="33000">
                <a:solidFill>
                  <a:srgbClr val="FAFAFA"/>
                </a:solidFill>
                <a:latin typeface="Times New Roman"/>
              </a:rPr>
              <a:t>Why go to an internship?</a:t>
            </a:r>
            <a:endParaRPr lang="en-US" sz="4000" b="0" strike="noStrike" spc="-1">
              <a:latin typeface="Arial"/>
            </a:endParaRPr>
          </a:p>
        </p:txBody>
      </p:sp>
      <p:sp>
        <p:nvSpPr>
          <p:cNvPr id="79" name="CustomShape 3"/>
          <p:cNvSpPr/>
          <p:nvPr/>
        </p:nvSpPr>
        <p:spPr>
          <a:xfrm>
            <a:off x="670320" y="1015200"/>
            <a:ext cx="8578440" cy="423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rPr>
              <a:t>To get experience in the workplace</a:t>
            </a:r>
            <a:endParaRPr lang="en-US" sz="3200" b="0" strike="noStrike" spc="-1">
              <a:latin typeface="Arial"/>
            </a:endParaRPr>
          </a:p>
          <a:p>
            <a:pPr marL="216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rPr>
              <a:t>To put technology to practical use</a:t>
            </a:r>
            <a:endParaRPr lang="en-US" sz="3200" b="0" strike="noStrike" spc="-1">
              <a:latin typeface="Arial"/>
            </a:endParaRPr>
          </a:p>
          <a:p>
            <a:pPr marL="216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rPr>
              <a:t>To improve social relations</a:t>
            </a:r>
            <a:endParaRPr lang="en-US" sz="3200" b="0" strike="noStrike" spc="-1">
              <a:latin typeface="Arial"/>
            </a:endParaRPr>
          </a:p>
          <a:p>
            <a:pPr marL="216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rPr>
              <a:t>How to implement real world applications using technology</a:t>
            </a:r>
            <a:endParaRPr lang="en-US" sz="3200" b="0" strike="noStrike" spc="-1">
              <a:latin typeface="Arial"/>
            </a:endParaRPr>
          </a:p>
          <a:p>
            <a:pPr marL="216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rPr>
              <a:t>To improve the experience</a:t>
            </a:r>
            <a:endParaRPr lang="en-US" sz="3200" b="0" strike="noStrike" spc="-1">
              <a:latin typeface="Arial"/>
            </a:endParaRPr>
          </a:p>
          <a:p>
            <a:pPr marL="216000" indent="-215640">
              <a:lnSpc>
                <a:spcPct val="100000"/>
              </a:lnSpc>
              <a:buClr>
                <a:srgbClr val="FAFAFA"/>
              </a:buClr>
              <a:buSzPct val="45000"/>
              <a:buFont typeface="Wingdings" charset="2"/>
              <a:buChar char=""/>
            </a:pPr>
            <a:r>
              <a:rPr lang="en-US" sz="3200" b="0" strike="noStrike" spc="-1" baseline="33000">
                <a:solidFill>
                  <a:srgbClr val="FAFAFA"/>
                </a:solidFill>
                <a:latin typeface="Times New Roman"/>
              </a:rPr>
              <a:t>To increase obedience and leadership skills</a:t>
            </a:r>
            <a:endParaRPr lang="en-US" sz="3200" b="0" strike="noStrike" spc="-1">
              <a:latin typeface="Arial"/>
            </a:endParaRPr>
          </a:p>
        </p:txBody>
      </p:sp>
      <p:pic>
        <p:nvPicPr>
          <p:cNvPr id="80" name="undraw_pair_programming_njlp(1).svg"/>
          <p:cNvPicPr/>
          <p:nvPr/>
        </p:nvPicPr>
        <p:blipFill>
          <a:blip r:embed="rId2"/>
          <a:stretch/>
        </p:blipFill>
        <p:spPr>
          <a:xfrm>
            <a:off x="5574600" y="2740320"/>
            <a:ext cx="4204080" cy="274608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1199</TotalTime>
  <Application>Microsoft Office PowerPoint</Application>
  <PresentationFormat>Custom</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
  <cp:revision>165</cp:revision>
  <dcterms:created xsi:type="dcterms:W3CDTF">2020-08-04T11:34:37Z</dcterms:created>
  <dcterms:modified xsi:type="dcterms:W3CDTF">2020-08-13T06:03:00Z</dcterms:modified>
  <dc:language>en-US</dc:language>
</cp:coreProperties>
</file>